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1" r:id="rId1"/>
  </p:sldMasterIdLst>
  <p:notesMasterIdLst>
    <p:notesMasterId r:id="rId42"/>
  </p:notesMasterIdLst>
  <p:handoutMasterIdLst>
    <p:handoutMasterId r:id="rId43"/>
  </p:handoutMasterIdLst>
  <p:sldIdLst>
    <p:sldId id="256" r:id="rId2"/>
    <p:sldId id="260" r:id="rId3"/>
    <p:sldId id="270" r:id="rId4"/>
    <p:sldId id="271" r:id="rId5"/>
    <p:sldId id="262" r:id="rId6"/>
    <p:sldId id="287" r:id="rId7"/>
    <p:sldId id="272" r:id="rId8"/>
    <p:sldId id="292" r:id="rId9"/>
    <p:sldId id="290" r:id="rId10"/>
    <p:sldId id="275" r:id="rId11"/>
    <p:sldId id="284" r:id="rId12"/>
    <p:sldId id="278" r:id="rId13"/>
    <p:sldId id="294" r:id="rId14"/>
    <p:sldId id="291" r:id="rId15"/>
    <p:sldId id="279" r:id="rId16"/>
    <p:sldId id="297" r:id="rId17"/>
    <p:sldId id="305" r:id="rId18"/>
    <p:sldId id="296" r:id="rId19"/>
    <p:sldId id="306" r:id="rId20"/>
    <p:sldId id="299" r:id="rId21"/>
    <p:sldId id="301" r:id="rId22"/>
    <p:sldId id="307" r:id="rId23"/>
    <p:sldId id="308" r:id="rId24"/>
    <p:sldId id="309" r:id="rId25"/>
    <p:sldId id="310" r:id="rId26"/>
    <p:sldId id="311" r:id="rId27"/>
    <p:sldId id="302" r:id="rId28"/>
    <p:sldId id="304" r:id="rId29"/>
    <p:sldId id="314" r:id="rId30"/>
    <p:sldId id="298" r:id="rId31"/>
    <p:sldId id="300" r:id="rId32"/>
    <p:sldId id="295" r:id="rId33"/>
    <p:sldId id="313" r:id="rId34"/>
    <p:sldId id="315" r:id="rId35"/>
    <p:sldId id="316" r:id="rId36"/>
    <p:sldId id="280" r:id="rId37"/>
    <p:sldId id="288" r:id="rId38"/>
    <p:sldId id="277" r:id="rId39"/>
    <p:sldId id="276" r:id="rId40"/>
    <p:sldId id="273" r:id="rId41"/>
  </p:sldIdLst>
  <p:sldSz cx="9144000" cy="6858000" type="screen4x3"/>
  <p:notesSz cx="6648450" cy="9782175"/>
  <p:custDataLst>
    <p:tags r:id="rId4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Comic Sans MS" pitchFamily="66" charset="0"/>
        <a:ea typeface="HGS創英角ﾎﾟｯﾌﾟ体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Comic Sans MS" pitchFamily="66" charset="0"/>
        <a:ea typeface="HGS創英角ﾎﾟｯﾌﾟ体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Comic Sans MS" pitchFamily="66" charset="0"/>
        <a:ea typeface="HGS創英角ﾎﾟｯﾌﾟ体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Comic Sans MS" pitchFamily="66" charset="0"/>
        <a:ea typeface="HGS創英角ﾎﾟｯﾌﾟ体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Comic Sans MS" pitchFamily="66" charset="0"/>
        <a:ea typeface="HGS創英角ﾎﾟｯﾌﾟ体" pitchFamily="50" charset="-128"/>
        <a:cs typeface="+mn-cs"/>
      </a:defRPr>
    </a:lvl5pPr>
    <a:lvl6pPr marL="2286000" algn="l" defTabSz="914400" rtl="0" eaLnBrk="1" latinLnBrk="0" hangingPunct="1">
      <a:defRPr kumimoji="1" b="1" kern="1200">
        <a:solidFill>
          <a:schemeClr val="tx1"/>
        </a:solidFill>
        <a:latin typeface="Comic Sans MS" pitchFamily="66" charset="0"/>
        <a:ea typeface="HGS創英角ﾎﾟｯﾌﾟ体" pitchFamily="50" charset="-128"/>
        <a:cs typeface="+mn-cs"/>
      </a:defRPr>
    </a:lvl6pPr>
    <a:lvl7pPr marL="2743200" algn="l" defTabSz="914400" rtl="0" eaLnBrk="1" latinLnBrk="0" hangingPunct="1">
      <a:defRPr kumimoji="1" b="1" kern="1200">
        <a:solidFill>
          <a:schemeClr val="tx1"/>
        </a:solidFill>
        <a:latin typeface="Comic Sans MS" pitchFamily="66" charset="0"/>
        <a:ea typeface="HGS創英角ﾎﾟｯﾌﾟ体" pitchFamily="50" charset="-128"/>
        <a:cs typeface="+mn-cs"/>
      </a:defRPr>
    </a:lvl7pPr>
    <a:lvl8pPr marL="3200400" algn="l" defTabSz="914400" rtl="0" eaLnBrk="1" latinLnBrk="0" hangingPunct="1">
      <a:defRPr kumimoji="1" b="1" kern="1200">
        <a:solidFill>
          <a:schemeClr val="tx1"/>
        </a:solidFill>
        <a:latin typeface="Comic Sans MS" pitchFamily="66" charset="0"/>
        <a:ea typeface="HGS創英角ﾎﾟｯﾌﾟ体" pitchFamily="50" charset="-128"/>
        <a:cs typeface="+mn-cs"/>
      </a:defRPr>
    </a:lvl8pPr>
    <a:lvl9pPr marL="3657600" algn="l" defTabSz="914400" rtl="0" eaLnBrk="1" latinLnBrk="0" hangingPunct="1">
      <a:defRPr kumimoji="1" b="1" kern="1200">
        <a:solidFill>
          <a:schemeClr val="tx1"/>
        </a:solidFill>
        <a:latin typeface="Comic Sans MS" pitchFamily="66" charset="0"/>
        <a:ea typeface="HGS創英角ﾎﾟｯﾌﾟ体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3333CC"/>
    <a:srgbClr val="99FF66"/>
    <a:srgbClr val="CCECFF"/>
    <a:srgbClr val="99CCFF"/>
    <a:srgbClr val="FFFF66"/>
    <a:srgbClr val="CCCC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56" autoAdjust="0"/>
    <p:restoredTop sz="80000" autoAdjust="0"/>
  </p:normalViewPr>
  <p:slideViewPr>
    <p:cSldViewPr>
      <p:cViewPr varScale="1">
        <p:scale>
          <a:sx n="57" d="100"/>
          <a:sy n="57" d="100"/>
        </p:scale>
        <p:origin x="-1962" y="-96"/>
      </p:cViewPr>
      <p:guideLst>
        <p:guide orient="horz" pos="3458"/>
        <p:guide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t" anchorCtr="0" compatLnSpc="1">
            <a:prstTxWarp prst="textNoShape">
              <a:avLst/>
            </a:prstTxWarp>
          </a:bodyPr>
          <a:lstStyle>
            <a:lvl1pPr defTabSz="912813">
              <a:defRPr sz="1200" b="0">
                <a:latin typeface="Tahoma" pitchFamily="34" charset="0"/>
                <a:ea typeface="HGP創英角ﾎﾟｯﾌﾟ体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8725" y="0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 b="0">
                <a:latin typeface="Tahoma" pitchFamily="34" charset="0"/>
                <a:ea typeface="HGP創英角ﾎﾟｯﾌﾟ体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93225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b" anchorCtr="0" compatLnSpc="1">
            <a:prstTxWarp prst="textNoShape">
              <a:avLst/>
            </a:prstTxWarp>
          </a:bodyPr>
          <a:lstStyle>
            <a:lvl1pPr defTabSz="912813">
              <a:defRPr sz="1200" b="0">
                <a:latin typeface="Tahoma" pitchFamily="34" charset="0"/>
                <a:ea typeface="HGP創英角ﾎﾟｯﾌﾟ体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8725" y="9293225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 b="0">
                <a:latin typeface="Tahoma" pitchFamily="34" charset="0"/>
                <a:ea typeface="HGP創英角ﾎﾟｯﾌﾟ体" pitchFamily="50" charset="-128"/>
              </a:defRPr>
            </a:lvl1pPr>
          </a:lstStyle>
          <a:p>
            <a:pPr>
              <a:defRPr/>
            </a:pPr>
            <a:fld id="{C9E1EBC0-BE0C-4F2C-B655-0E74CAB4309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35236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54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470" tIns="44236" rIns="88470" bIns="44236" numCol="1" anchor="t" anchorCtr="0" compatLnSpc="1">
            <a:prstTxWarp prst="textNoShape">
              <a:avLst/>
            </a:prstTxWarp>
          </a:bodyPr>
          <a:lstStyle>
            <a:lvl1pPr defTabSz="884238">
              <a:defRPr sz="1200" b="0">
                <a:latin typeface="Tahoma" pitchFamily="34" charset="0"/>
                <a:ea typeface="HGP創英角ﾎﾟｯﾌﾟ体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32213" y="0"/>
            <a:ext cx="29289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470" tIns="44236" rIns="88470" bIns="44236" numCol="1" anchor="t" anchorCtr="0" compatLnSpc="1">
            <a:prstTxWarp prst="textNoShape">
              <a:avLst/>
            </a:prstTxWarp>
          </a:bodyPr>
          <a:lstStyle>
            <a:lvl1pPr algn="r" defTabSz="884238">
              <a:defRPr sz="1200" b="0">
                <a:latin typeface="Tahoma" pitchFamily="34" charset="0"/>
                <a:ea typeface="HGP創英角ﾎﾟｯﾌﾟ体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2813" y="741363"/>
            <a:ext cx="4840287" cy="3630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77888" y="4668838"/>
            <a:ext cx="4903787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470" tIns="44236" rIns="88470" bIns="442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2 レベル</a:t>
            </a:r>
          </a:p>
          <a:p>
            <a:pPr lvl="2"/>
            <a:r>
              <a:rPr lang="ja-JP" altLang="en-US" noProof="0" smtClean="0"/>
              <a:t>第 3 レベル</a:t>
            </a:r>
          </a:p>
          <a:p>
            <a:pPr lvl="3"/>
            <a:r>
              <a:rPr lang="ja-JP" altLang="en-US" noProof="0" smtClean="0"/>
              <a:t>第 4 レベル</a:t>
            </a:r>
          </a:p>
          <a:p>
            <a:pPr lvl="4"/>
            <a:r>
              <a:rPr lang="ja-JP" altLang="en-US" noProof="0" smtClean="0"/>
              <a:t>第 5 レベル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63063"/>
            <a:ext cx="2854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470" tIns="44236" rIns="88470" bIns="44236" numCol="1" anchor="b" anchorCtr="0" compatLnSpc="1">
            <a:prstTxWarp prst="textNoShape">
              <a:avLst/>
            </a:prstTxWarp>
          </a:bodyPr>
          <a:lstStyle>
            <a:lvl1pPr defTabSz="884238">
              <a:defRPr sz="1200" b="0">
                <a:latin typeface="Tahoma" pitchFamily="34" charset="0"/>
                <a:ea typeface="HGP創英角ﾎﾟｯﾌﾟ体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72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32213" y="9263063"/>
            <a:ext cx="29289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470" tIns="44236" rIns="88470" bIns="44236" numCol="1" anchor="b" anchorCtr="0" compatLnSpc="1">
            <a:prstTxWarp prst="textNoShape">
              <a:avLst/>
            </a:prstTxWarp>
          </a:bodyPr>
          <a:lstStyle>
            <a:lvl1pPr algn="r" defTabSz="884238">
              <a:defRPr sz="1200" b="0">
                <a:latin typeface="Tahoma" pitchFamily="34" charset="0"/>
                <a:ea typeface="HGP創英角ﾎﾟｯﾌﾟ体" pitchFamily="50" charset="-128"/>
              </a:defRPr>
            </a:lvl1pPr>
          </a:lstStyle>
          <a:p>
            <a:pPr>
              <a:defRPr/>
            </a:pPr>
            <a:fld id="{A550F76A-55B2-43A8-BD9C-960C864C388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96929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D9E531-1682-4E8C-A50C-3A6B340B5AAB}" type="slidenum">
              <a:rPr lang="ja-JP" altLang="en-US" smtClean="0"/>
              <a:pPr/>
              <a:t>1</a:t>
            </a:fld>
            <a:endParaRPr lang="en-US" altLang="ja-JP" dirty="0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D906DB-A5E0-4AEB-9095-7B2BF3F18681}" type="slidenum">
              <a:rPr lang="ja-JP" altLang="en-US" smtClean="0"/>
              <a:pPr/>
              <a:t>10</a:t>
            </a:fld>
            <a:endParaRPr lang="en-US" altLang="ja-JP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97B955-A312-4983-9646-F68600042ECE}" type="slidenum">
              <a:rPr lang="ja-JP" altLang="en-US" smtClean="0"/>
              <a:pPr/>
              <a:t>11</a:t>
            </a:fld>
            <a:endParaRPr lang="en-US" altLang="ja-JP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D507E2-331B-4E0C-B9B7-5DCAF6DE8C2F}" type="slidenum">
              <a:rPr lang="ja-JP" altLang="en-US" smtClean="0"/>
              <a:pPr/>
              <a:t>12</a:t>
            </a:fld>
            <a:endParaRPr lang="en-US" altLang="ja-JP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50F76A-55B2-43A8-BD9C-960C864C3883}" type="slidenum">
              <a:rPr lang="ja-JP" alt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9063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50F76A-55B2-43A8-BD9C-960C864C3883}" type="slidenum">
              <a:rPr lang="ja-JP" altLang="en-US" smtClean="0"/>
              <a:pPr>
                <a:defRPr/>
              </a:pPr>
              <a:t>14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955085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D0DD87-9CAD-4B76-9FFE-198D146F3EC6}" type="slidenum">
              <a:rPr lang="ja-JP" altLang="en-US" smtClean="0"/>
              <a:pPr/>
              <a:t>15</a:t>
            </a:fld>
            <a:endParaRPr lang="en-US" altLang="ja-JP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50F76A-55B2-43A8-BD9C-960C864C3883}" type="slidenum">
              <a:rPr lang="ja-JP" altLang="en-US" smtClean="0"/>
              <a:pPr>
                <a:defRPr/>
              </a:pPr>
              <a:t>16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244193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50F76A-55B2-43A8-BD9C-960C864C3883}" type="slidenum">
              <a:rPr lang="ja-JP" altLang="en-US" smtClean="0"/>
              <a:pPr>
                <a:defRPr/>
              </a:pPr>
              <a:t>17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752904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50F76A-55B2-43A8-BD9C-960C864C3883}" type="slidenum">
              <a:rPr lang="ja-JP" altLang="en-US" smtClean="0"/>
              <a:pPr>
                <a:defRPr/>
              </a:pPr>
              <a:t>18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760601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50F76A-55B2-43A8-BD9C-960C864C3883}" type="slidenum">
              <a:rPr lang="ja-JP" altLang="en-US" smtClean="0"/>
              <a:pPr>
                <a:defRPr/>
              </a:pPr>
              <a:t>19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27087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518423-BEE3-4918-B3A5-DD801E6B8AB5}" type="slidenum">
              <a:rPr lang="ja-JP" altLang="en-US" smtClean="0"/>
              <a:pPr/>
              <a:t>2</a:t>
            </a:fld>
            <a:endParaRPr lang="en-US" altLang="ja-JP" dirty="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50F76A-55B2-43A8-BD9C-960C864C3883}" type="slidenum">
              <a:rPr lang="ja-JP" altLang="en-US" smtClean="0"/>
              <a:pPr>
                <a:defRPr/>
              </a:pPr>
              <a:t>20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947988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50F76A-55B2-43A8-BD9C-960C864C3883}" type="slidenum">
              <a:rPr lang="ja-JP" altLang="en-US" smtClean="0"/>
              <a:pPr>
                <a:defRPr/>
              </a:pPr>
              <a:t>21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630782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06A08-4E6C-0C45-943A-817F805CAF9D}" type="slidenum">
              <a:rPr lang="ja-JP" altLang="en-US" smtClean="0">
                <a:solidFill>
                  <a:prstClr val="black"/>
                </a:solidFill>
              </a:rPr>
              <a:pPr/>
              <a:t>22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ja-JP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06A08-4E6C-0C45-943A-817F805CAF9D}" type="slidenum">
              <a:rPr lang="ja-JP" altLang="en-US" smtClean="0">
                <a:solidFill>
                  <a:prstClr val="black"/>
                </a:solidFill>
              </a:rPr>
              <a:pPr/>
              <a:t>23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ja-JP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06A08-4E6C-0C45-943A-817F805CAF9D}" type="slidenum">
              <a:rPr lang="ja-JP" altLang="en-US" smtClean="0">
                <a:solidFill>
                  <a:prstClr val="black"/>
                </a:solidFill>
              </a:rPr>
              <a:pPr/>
              <a:t>24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ja-JP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06A08-4E6C-0C45-943A-817F805CAF9D}" type="slidenum">
              <a:rPr lang="ja-JP" altLang="en-US" smtClean="0">
                <a:solidFill>
                  <a:prstClr val="black"/>
                </a:solidFill>
              </a:rPr>
              <a:pPr/>
              <a:t>25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ja-JP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06A08-4E6C-0C45-943A-817F805CAF9D}" type="slidenum">
              <a:rPr lang="ja-JP" altLang="en-US" smtClean="0">
                <a:solidFill>
                  <a:prstClr val="black"/>
                </a:solidFill>
              </a:rPr>
              <a:pPr/>
              <a:t>26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50F76A-55B2-43A8-BD9C-960C864C3883}" type="slidenum">
              <a:rPr lang="ja-JP" altLang="en-US" smtClean="0"/>
              <a:pPr>
                <a:defRPr/>
              </a:pPr>
              <a:t>27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285127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50F76A-55B2-43A8-BD9C-960C864C3883}" type="slidenum">
              <a:rPr lang="ja-JP" altLang="en-US" smtClean="0"/>
              <a:pPr>
                <a:defRPr/>
              </a:pPr>
              <a:t>28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634029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50F76A-55B2-43A8-BD9C-960C864C3883}" type="slidenum">
              <a:rPr lang="ja-JP" altLang="en-US" smtClean="0"/>
              <a:pPr>
                <a:defRPr/>
              </a:pPr>
              <a:t>29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3953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37D6F-F96C-42BF-8252-C90915D723EA}" type="slidenum">
              <a:rPr lang="ja-JP" altLang="en-US" smtClean="0"/>
              <a:pPr/>
              <a:t>3</a:t>
            </a:fld>
            <a:endParaRPr lang="en-US" altLang="ja-JP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50F76A-55B2-43A8-BD9C-960C864C3883}" type="slidenum">
              <a:rPr lang="ja-JP" altLang="en-US" smtClean="0"/>
              <a:pPr>
                <a:defRPr/>
              </a:pPr>
              <a:t>30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523733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50F76A-55B2-43A8-BD9C-960C864C3883}" type="slidenum">
              <a:rPr lang="ja-JP" altLang="en-US" smtClean="0"/>
              <a:pPr>
                <a:defRPr/>
              </a:pPr>
              <a:t>31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004172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50F76A-55B2-43A8-BD9C-960C864C3883}" type="slidenum">
              <a:rPr lang="ja-JP" altLang="en-US" smtClean="0"/>
              <a:pPr>
                <a:defRPr/>
              </a:pPr>
              <a:t>32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622598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50F76A-55B2-43A8-BD9C-960C864C3883}" type="slidenum">
              <a:rPr lang="ja-JP" altLang="en-US" smtClean="0"/>
              <a:pPr>
                <a:defRPr/>
              </a:pPr>
              <a:t>33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221741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50F76A-55B2-43A8-BD9C-960C864C3883}" type="slidenum">
              <a:rPr lang="ja-JP" altLang="en-US" smtClean="0"/>
              <a:pPr>
                <a:defRPr/>
              </a:pPr>
              <a:t>34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366742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50F76A-55B2-43A8-BD9C-960C864C3883}" type="slidenum">
              <a:rPr lang="ja-JP" altLang="en-US" smtClean="0"/>
              <a:pPr>
                <a:defRPr/>
              </a:pPr>
              <a:t>35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366742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C27928-5163-4050-B33F-24C6FAD2CDE3}" type="slidenum">
              <a:rPr lang="ja-JP" altLang="en-US" smtClean="0"/>
              <a:pPr/>
              <a:t>36</a:t>
            </a:fld>
            <a:endParaRPr lang="en-US" altLang="ja-JP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C3C3E2-6074-4C86-AA05-CA9065925A44}" type="slidenum">
              <a:rPr lang="ja-JP" altLang="en-US" smtClean="0"/>
              <a:pPr/>
              <a:t>38</a:t>
            </a:fld>
            <a:endParaRPr lang="en-US" altLang="ja-JP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400B52-64FC-47B2-818A-7C463FCD50A9}" type="slidenum">
              <a:rPr lang="ja-JP" altLang="en-US" smtClean="0"/>
              <a:pPr/>
              <a:t>39</a:t>
            </a:fld>
            <a:endParaRPr lang="en-US" altLang="ja-JP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B10B36-C679-4886-81AB-0E26C67E7A17}" type="slidenum">
              <a:rPr lang="ja-JP" altLang="en-US" smtClean="0"/>
              <a:pPr/>
              <a:t>40</a:t>
            </a:fld>
            <a:endParaRPr lang="en-US" altLang="ja-JP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5D2E6B-9247-498C-8E8E-B462A521865C}" type="slidenum">
              <a:rPr lang="ja-JP" altLang="en-US" smtClean="0"/>
              <a:pPr/>
              <a:t>4</a:t>
            </a:fld>
            <a:endParaRPr lang="en-US" altLang="ja-JP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C9E1CD-1E93-4F7C-B147-BAFE8E4C4937}" type="slidenum">
              <a:rPr lang="ja-JP" altLang="en-US" smtClean="0"/>
              <a:pPr/>
              <a:t>5</a:t>
            </a:fld>
            <a:endParaRPr lang="en-US" altLang="ja-JP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50F76A-55B2-43A8-BD9C-960C864C3883}" type="slidenum">
              <a:rPr lang="ja-JP" altLang="en-US" smtClean="0"/>
              <a:pPr>
                <a:defRPr/>
              </a:pPr>
              <a:t>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85857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46A5AB-0AFF-4A7B-9FF8-DCBBE674AC32}" type="slidenum">
              <a:rPr lang="ja-JP" altLang="en-US" smtClean="0"/>
              <a:pPr/>
              <a:t>7</a:t>
            </a:fld>
            <a:endParaRPr lang="en-US" altLang="ja-JP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50F76A-55B2-43A8-BD9C-960C864C3883}" type="slidenum">
              <a:rPr lang="ja-JP" altLang="en-US" smtClean="0"/>
              <a:pPr>
                <a:defRPr/>
              </a:pPr>
              <a:t>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622946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50F76A-55B2-43A8-BD9C-960C864C3883}" type="slidenum">
              <a:rPr lang="ja-JP" altLang="en-US" smtClean="0"/>
              <a:pPr>
                <a:defRPr/>
              </a:pPr>
              <a:t>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79824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1"/>
          <p:cNvGrpSpPr>
            <a:grpSpLocks/>
          </p:cNvGrpSpPr>
          <p:nvPr userDrawn="1"/>
        </p:nvGrpSpPr>
        <p:grpSpPr bwMode="auto">
          <a:xfrm>
            <a:off x="0" y="-12700"/>
            <a:ext cx="9144000" cy="6875463"/>
            <a:chOff x="0" y="-8"/>
            <a:chExt cx="5760" cy="4331"/>
          </a:xfrm>
        </p:grpSpPr>
        <p:pic>
          <p:nvPicPr>
            <p:cNvPr id="5" name="Picture 80" descr="t2k-slide-se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89360" r="928" b="9953"/>
            <a:stretch>
              <a:fillRect/>
            </a:stretch>
          </p:blipFill>
          <p:spPr bwMode="auto">
            <a:xfrm>
              <a:off x="5519" y="0"/>
              <a:ext cx="241" cy="3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90"/>
            <p:cNvGrpSpPr>
              <a:grpSpLocks/>
            </p:cNvGrpSpPr>
            <p:nvPr userDrawn="1"/>
          </p:nvGrpSpPr>
          <p:grpSpPr bwMode="auto">
            <a:xfrm>
              <a:off x="0" y="-8"/>
              <a:ext cx="5556" cy="1179"/>
              <a:chOff x="0" y="-8"/>
              <a:chExt cx="5556" cy="1179"/>
            </a:xfrm>
          </p:grpSpPr>
          <p:pic>
            <p:nvPicPr>
              <p:cNvPr id="13" name="Picture 81" descr="t2k-slide-nw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-8"/>
                <a:ext cx="5533" cy="1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Rectangle 82"/>
              <p:cNvSpPr>
                <a:spLocks noChangeArrowheads="1"/>
              </p:cNvSpPr>
              <p:nvPr userDrawn="1"/>
            </p:nvSpPr>
            <p:spPr bwMode="auto">
              <a:xfrm>
                <a:off x="4740" y="0"/>
                <a:ext cx="816" cy="799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tint val="0"/>
                      <a:invGamma/>
                      <a:alpha val="7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</a:gradFill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5" name="Rectangle 83"/>
              <p:cNvSpPr>
                <a:spLocks noChangeArrowheads="1"/>
              </p:cNvSpPr>
              <p:nvPr userDrawn="1"/>
            </p:nvSpPr>
            <p:spPr bwMode="auto">
              <a:xfrm>
                <a:off x="839" y="0"/>
                <a:ext cx="817" cy="799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gamma/>
                      <a:tint val="0"/>
                      <a:invGamma/>
                      <a:alpha val="70000"/>
                    </a:schemeClr>
                  </a:gs>
                </a:gsLst>
                <a:lin ang="0" scaled="1"/>
              </a:gradFill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6" name="Rectangle 84"/>
              <p:cNvSpPr>
                <a:spLocks noChangeArrowheads="1"/>
              </p:cNvSpPr>
              <p:nvPr userDrawn="1"/>
            </p:nvSpPr>
            <p:spPr bwMode="auto">
              <a:xfrm>
                <a:off x="1655" y="0"/>
                <a:ext cx="3085" cy="799"/>
              </a:xfrm>
              <a:prstGeom prst="rect">
                <a:avLst/>
              </a:prstGeom>
              <a:solidFill>
                <a:srgbClr val="FFFFFF">
                  <a:alpha val="70000"/>
                </a:srgbClr>
              </a:solidFill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grpSp>
          <p:nvGrpSpPr>
            <p:cNvPr id="7" name="Group 89"/>
            <p:cNvGrpSpPr>
              <a:grpSpLocks/>
            </p:cNvGrpSpPr>
            <p:nvPr userDrawn="1"/>
          </p:nvGrpSpPr>
          <p:grpSpPr bwMode="auto">
            <a:xfrm>
              <a:off x="3111" y="3866"/>
              <a:ext cx="2649" cy="457"/>
              <a:chOff x="3111" y="3866"/>
              <a:chExt cx="2649" cy="457"/>
            </a:xfrm>
          </p:grpSpPr>
          <p:grpSp>
            <p:nvGrpSpPr>
              <p:cNvPr id="8" name="Group 85"/>
              <p:cNvGrpSpPr>
                <a:grpSpLocks/>
              </p:cNvGrpSpPr>
              <p:nvPr userDrawn="1"/>
            </p:nvGrpSpPr>
            <p:grpSpPr bwMode="auto">
              <a:xfrm>
                <a:off x="3111" y="3866"/>
                <a:ext cx="2649" cy="457"/>
                <a:chOff x="3111" y="3866"/>
                <a:chExt cx="2649" cy="457"/>
              </a:xfrm>
            </p:grpSpPr>
            <p:pic>
              <p:nvPicPr>
                <p:cNvPr id="10" name="Picture 86" descr="t2k-slide-se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 t="89767" r="967"/>
                <a:stretch>
                  <a:fillRect/>
                </a:stretch>
              </p:blipFill>
              <p:spPr bwMode="auto">
                <a:xfrm>
                  <a:off x="3303" y="3881"/>
                  <a:ext cx="2457" cy="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1" name="AutoShape 8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3273" y="3866"/>
                  <a:ext cx="2244" cy="321"/>
                </a:xfrm>
                <a:prstGeom prst="rtTriangle">
                  <a:avLst/>
                </a:prstGeom>
                <a:solidFill>
                  <a:schemeClr val="bg1"/>
                </a:solidFill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2" name="Arc 88"/>
                <p:cNvSpPr>
                  <a:spLocks/>
                </p:cNvSpPr>
                <p:nvPr userDrawn="1"/>
              </p:nvSpPr>
              <p:spPr bwMode="auto">
                <a:xfrm rot="4983831">
                  <a:off x="4260" y="2858"/>
                  <a:ext cx="120" cy="2418"/>
                </a:xfrm>
                <a:custGeom>
                  <a:avLst/>
                  <a:gdLst>
                    <a:gd name="G0" fmla="+- 412 0 0"/>
                    <a:gd name="G1" fmla="+- 21600 0 0"/>
                    <a:gd name="G2" fmla="+- 21600 0 0"/>
                    <a:gd name="T0" fmla="*/ 412 w 22012"/>
                    <a:gd name="T1" fmla="*/ 0 h 43200"/>
                    <a:gd name="T2" fmla="*/ 0 w 22012"/>
                    <a:gd name="T3" fmla="*/ 43196 h 43200"/>
                    <a:gd name="T4" fmla="*/ 412 w 22012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2012" h="43200" fill="none" extrusionOk="0">
                      <a:moveTo>
                        <a:pt x="411" y="0"/>
                      </a:moveTo>
                      <a:cubicBezTo>
                        <a:pt x="12341" y="0"/>
                        <a:pt x="22012" y="9670"/>
                        <a:pt x="22012" y="21600"/>
                      </a:cubicBezTo>
                      <a:cubicBezTo>
                        <a:pt x="22012" y="33529"/>
                        <a:pt x="12341" y="43200"/>
                        <a:pt x="412" y="43200"/>
                      </a:cubicBezTo>
                      <a:cubicBezTo>
                        <a:pt x="274" y="43200"/>
                        <a:pt x="137" y="43198"/>
                        <a:pt x="-1" y="43196"/>
                      </a:cubicBezTo>
                    </a:path>
                    <a:path w="22012" h="43200" stroke="0" extrusionOk="0">
                      <a:moveTo>
                        <a:pt x="411" y="0"/>
                      </a:moveTo>
                      <a:cubicBezTo>
                        <a:pt x="12341" y="0"/>
                        <a:pt x="22012" y="9670"/>
                        <a:pt x="22012" y="21600"/>
                      </a:cubicBezTo>
                      <a:cubicBezTo>
                        <a:pt x="22012" y="33529"/>
                        <a:pt x="12341" y="43200"/>
                        <a:pt x="412" y="43200"/>
                      </a:cubicBezTo>
                      <a:cubicBezTo>
                        <a:pt x="274" y="43200"/>
                        <a:pt x="137" y="43198"/>
                        <a:pt x="-1" y="43196"/>
                      </a:cubicBezTo>
                      <a:lnTo>
                        <a:pt x="412" y="216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9050">
                  <a:noFill/>
                  <a:miter lim="800000"/>
                  <a:headEnd/>
                  <a:tailEnd type="triangle" w="med" len="med"/>
                </a:ln>
                <a:effectLst/>
              </p:spPr>
              <p:txBody>
                <a:bodyPr rot="10800000" vert="eaVert" wrap="none"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</p:grpSp>
          <p:sp>
            <p:nvSpPr>
              <p:cNvPr id="9" name="Rectangle 68"/>
              <p:cNvSpPr>
                <a:spLocks noChangeArrowheads="1"/>
              </p:cNvSpPr>
              <p:nvPr userDrawn="1"/>
            </p:nvSpPr>
            <p:spPr bwMode="auto">
              <a:xfrm>
                <a:off x="3198" y="3867"/>
                <a:ext cx="907" cy="453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tint val="0"/>
                      <a:invGamma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</a:gradFill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</p:grpSp>
      </p:grpSp>
      <p:sp>
        <p:nvSpPr>
          <p:cNvPr id="136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36770" y="3861060"/>
            <a:ext cx="6400800" cy="1752600"/>
          </a:xfrm>
        </p:spPr>
        <p:txBody>
          <a:bodyPr lIns="91440" rIns="91440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136223" name="Rectangle 31"/>
          <p:cNvSpPr>
            <a:spLocks noGrp="1" noChangeArrowheads="1"/>
          </p:cNvSpPr>
          <p:nvPr>
            <p:ph type="ctrTitle"/>
          </p:nvPr>
        </p:nvSpPr>
        <p:spPr>
          <a:xfrm>
            <a:off x="395420" y="1700760"/>
            <a:ext cx="7683500" cy="1462088"/>
          </a:xfrm>
        </p:spPr>
        <p:txBody>
          <a:bodyPr rIns="91440"/>
          <a:lstStyle>
            <a:lvl1pPr algn="ctr"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 b="0">
                <a:solidFill>
                  <a:schemeClr val="bg2"/>
                </a:solidFill>
                <a:latin typeface="Tahoma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altLang="ja-JP" smtClean="0"/>
              <a:t>WPSE2012@Kobe, Feb. 29th</a:t>
            </a:r>
            <a:endParaRPr lang="en-US" altLang="ja-JP"/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952C871-21AC-4B03-B538-BBE10D4EF95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WPSE2012@Kobe, Feb. 29th</a:t>
            </a:r>
            <a:endParaRPr lang="en-US" altLang="ja-JP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5CB38-610B-4D76-991A-E2C98304B9B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05600" y="234950"/>
            <a:ext cx="2054225" cy="625475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539750" y="234950"/>
            <a:ext cx="6013450" cy="625475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WPSE2012@Kobe, Feb. 29th</a:t>
            </a:r>
            <a:endParaRPr lang="en-US" altLang="ja-JP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06966-779F-417D-B945-145EB8A19E1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WPSE2012@Kobe, Feb. 29th</a:t>
            </a:r>
            <a:endParaRPr lang="en-US" altLang="ja-JP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6BD46-8832-48DF-997F-4DC3F843AD7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WPSE2012@Kobe, Feb. 29th</a:t>
            </a:r>
            <a:endParaRPr lang="en-US" altLang="ja-JP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8B56C-C545-4501-805C-BD1B65DC6F1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539750" y="1341438"/>
            <a:ext cx="4033838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725988" y="1341438"/>
            <a:ext cx="40338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WPSE2012@Kobe, Feb. 29th</a:t>
            </a:r>
            <a:endParaRPr lang="en-US" altLang="ja-JP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B46B7-65D9-4B6F-A05C-232561E22E9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WPSE2012@Kobe, Feb. 29th</a:t>
            </a:r>
            <a:endParaRPr lang="en-US" altLang="ja-JP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E721B-F6C3-43C2-9444-E1A49F47926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WPSE2012@Kobe, Feb. 29th</a:t>
            </a:r>
            <a:endParaRPr lang="en-US" altLang="ja-JP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81E63-6BE7-448B-9B19-3D3779CF4DB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WPSE2012@Kobe, Feb. 29th</a:t>
            </a:r>
            <a:endParaRPr lang="en-US" altLang="ja-JP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E136F-FA53-4A98-9551-D816BE44E88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WPSE2012@Kobe, Feb. 29th</a:t>
            </a:r>
            <a:endParaRPr lang="en-US" altLang="ja-JP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121D5-94F3-48BC-987D-518B301E9A6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WPSE2012@Kobe, Feb. 29th</a:t>
            </a:r>
            <a:endParaRPr lang="en-US" altLang="ja-JP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50AD9-B801-4525-AF1B-E447205FD11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9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88"/>
          <p:cNvGrpSpPr>
            <a:grpSpLocks/>
          </p:cNvGrpSpPr>
          <p:nvPr/>
        </p:nvGrpSpPr>
        <p:grpSpPr bwMode="auto">
          <a:xfrm>
            <a:off x="-108650" y="-12700"/>
            <a:ext cx="9144000" cy="6875463"/>
            <a:chOff x="0" y="-8"/>
            <a:chExt cx="5760" cy="4331"/>
          </a:xfrm>
        </p:grpSpPr>
        <p:pic>
          <p:nvPicPr>
            <p:cNvPr id="1031" name="Picture 89" descr="t2k-slide-se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 l="89360" r="928" b="9953"/>
            <a:stretch>
              <a:fillRect/>
            </a:stretch>
          </p:blipFill>
          <p:spPr bwMode="auto">
            <a:xfrm>
              <a:off x="5519" y="0"/>
              <a:ext cx="241" cy="3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32" name="Group 90"/>
            <p:cNvGrpSpPr>
              <a:grpSpLocks/>
            </p:cNvGrpSpPr>
            <p:nvPr userDrawn="1"/>
          </p:nvGrpSpPr>
          <p:grpSpPr bwMode="auto">
            <a:xfrm>
              <a:off x="0" y="-8"/>
              <a:ext cx="5556" cy="1179"/>
              <a:chOff x="0" y="-8"/>
              <a:chExt cx="5556" cy="1179"/>
            </a:xfrm>
          </p:grpSpPr>
          <p:pic>
            <p:nvPicPr>
              <p:cNvPr id="1039" name="Picture 91" descr="t2k-slide-nw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0" y="-8"/>
                <a:ext cx="5533" cy="1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5260" name="Rectangle 92"/>
              <p:cNvSpPr>
                <a:spLocks noChangeArrowheads="1"/>
              </p:cNvSpPr>
              <p:nvPr userDrawn="1"/>
            </p:nvSpPr>
            <p:spPr bwMode="auto">
              <a:xfrm>
                <a:off x="4740" y="0"/>
                <a:ext cx="816" cy="799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tint val="0"/>
                      <a:invGamma/>
                      <a:alpha val="7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</a:gradFill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35261" name="Rectangle 93"/>
              <p:cNvSpPr>
                <a:spLocks noChangeArrowheads="1"/>
              </p:cNvSpPr>
              <p:nvPr userDrawn="1"/>
            </p:nvSpPr>
            <p:spPr bwMode="auto">
              <a:xfrm>
                <a:off x="839" y="0"/>
                <a:ext cx="817" cy="799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gamma/>
                      <a:tint val="0"/>
                      <a:invGamma/>
                      <a:alpha val="70000"/>
                    </a:schemeClr>
                  </a:gs>
                </a:gsLst>
                <a:lin ang="0" scaled="1"/>
              </a:gradFill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35262" name="Rectangle 94"/>
              <p:cNvSpPr>
                <a:spLocks noChangeArrowheads="1"/>
              </p:cNvSpPr>
              <p:nvPr userDrawn="1"/>
            </p:nvSpPr>
            <p:spPr bwMode="auto">
              <a:xfrm>
                <a:off x="1655" y="0"/>
                <a:ext cx="3085" cy="799"/>
              </a:xfrm>
              <a:prstGeom prst="rect">
                <a:avLst/>
              </a:prstGeom>
              <a:solidFill>
                <a:srgbClr val="FFFFFF">
                  <a:alpha val="70000"/>
                </a:srgbClr>
              </a:solidFill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grpSp>
          <p:nvGrpSpPr>
            <p:cNvPr id="1033" name="Group 95"/>
            <p:cNvGrpSpPr>
              <a:grpSpLocks/>
            </p:cNvGrpSpPr>
            <p:nvPr userDrawn="1"/>
          </p:nvGrpSpPr>
          <p:grpSpPr bwMode="auto">
            <a:xfrm>
              <a:off x="3111" y="3866"/>
              <a:ext cx="2649" cy="457"/>
              <a:chOff x="3111" y="3866"/>
              <a:chExt cx="2649" cy="457"/>
            </a:xfrm>
          </p:grpSpPr>
          <p:grpSp>
            <p:nvGrpSpPr>
              <p:cNvPr id="1034" name="Group 96"/>
              <p:cNvGrpSpPr>
                <a:grpSpLocks/>
              </p:cNvGrpSpPr>
              <p:nvPr userDrawn="1"/>
            </p:nvGrpSpPr>
            <p:grpSpPr bwMode="auto">
              <a:xfrm>
                <a:off x="3111" y="3866"/>
                <a:ext cx="2649" cy="457"/>
                <a:chOff x="3111" y="3866"/>
                <a:chExt cx="2649" cy="457"/>
              </a:xfrm>
            </p:grpSpPr>
            <p:pic>
              <p:nvPicPr>
                <p:cNvPr id="1036" name="Picture 97" descr="t2k-slide-se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 t="89767" r="967"/>
                <a:stretch>
                  <a:fillRect/>
                </a:stretch>
              </p:blipFill>
              <p:spPr bwMode="auto">
                <a:xfrm>
                  <a:off x="3303" y="3881"/>
                  <a:ext cx="2457" cy="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5266" name="AutoShape 9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3273" y="3866"/>
                  <a:ext cx="2244" cy="321"/>
                </a:xfrm>
                <a:prstGeom prst="rtTriangle">
                  <a:avLst/>
                </a:prstGeom>
                <a:solidFill>
                  <a:schemeClr val="bg1"/>
                </a:solidFill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35267" name="Arc 99"/>
                <p:cNvSpPr>
                  <a:spLocks/>
                </p:cNvSpPr>
                <p:nvPr userDrawn="1"/>
              </p:nvSpPr>
              <p:spPr bwMode="auto">
                <a:xfrm rot="4983831">
                  <a:off x="4260" y="2858"/>
                  <a:ext cx="120" cy="2418"/>
                </a:xfrm>
                <a:custGeom>
                  <a:avLst/>
                  <a:gdLst>
                    <a:gd name="G0" fmla="+- 412 0 0"/>
                    <a:gd name="G1" fmla="+- 21600 0 0"/>
                    <a:gd name="G2" fmla="+- 21600 0 0"/>
                    <a:gd name="T0" fmla="*/ 412 w 22012"/>
                    <a:gd name="T1" fmla="*/ 0 h 43200"/>
                    <a:gd name="T2" fmla="*/ 0 w 22012"/>
                    <a:gd name="T3" fmla="*/ 43196 h 43200"/>
                    <a:gd name="T4" fmla="*/ 412 w 22012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2012" h="43200" fill="none" extrusionOk="0">
                      <a:moveTo>
                        <a:pt x="411" y="0"/>
                      </a:moveTo>
                      <a:cubicBezTo>
                        <a:pt x="12341" y="0"/>
                        <a:pt x="22012" y="9670"/>
                        <a:pt x="22012" y="21600"/>
                      </a:cubicBezTo>
                      <a:cubicBezTo>
                        <a:pt x="22012" y="33529"/>
                        <a:pt x="12341" y="43200"/>
                        <a:pt x="412" y="43200"/>
                      </a:cubicBezTo>
                      <a:cubicBezTo>
                        <a:pt x="274" y="43200"/>
                        <a:pt x="137" y="43198"/>
                        <a:pt x="-1" y="43196"/>
                      </a:cubicBezTo>
                    </a:path>
                    <a:path w="22012" h="43200" stroke="0" extrusionOk="0">
                      <a:moveTo>
                        <a:pt x="411" y="0"/>
                      </a:moveTo>
                      <a:cubicBezTo>
                        <a:pt x="12341" y="0"/>
                        <a:pt x="22012" y="9670"/>
                        <a:pt x="22012" y="21600"/>
                      </a:cubicBezTo>
                      <a:cubicBezTo>
                        <a:pt x="22012" y="33529"/>
                        <a:pt x="12341" y="43200"/>
                        <a:pt x="412" y="43200"/>
                      </a:cubicBezTo>
                      <a:cubicBezTo>
                        <a:pt x="274" y="43200"/>
                        <a:pt x="137" y="43198"/>
                        <a:pt x="-1" y="43196"/>
                      </a:cubicBezTo>
                      <a:lnTo>
                        <a:pt x="412" y="216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9050">
                  <a:noFill/>
                  <a:miter lim="800000"/>
                  <a:headEnd/>
                  <a:tailEnd type="triangle" w="med" len="med"/>
                </a:ln>
                <a:effectLst/>
              </p:spPr>
              <p:txBody>
                <a:bodyPr rot="10800000" vert="eaVert" wrap="none"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</p:grpSp>
          <p:sp>
            <p:nvSpPr>
              <p:cNvPr id="135268" name="Rectangle 100"/>
              <p:cNvSpPr>
                <a:spLocks noChangeArrowheads="1"/>
              </p:cNvSpPr>
              <p:nvPr userDrawn="1"/>
            </p:nvSpPr>
            <p:spPr bwMode="auto">
              <a:xfrm>
                <a:off x="3198" y="3867"/>
                <a:ext cx="907" cy="453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tint val="0"/>
                      <a:invGamma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</a:gradFill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</p:grpSp>
      </p:grpSp>
      <p:sp>
        <p:nvSpPr>
          <p:cNvPr id="102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51400" y="153193"/>
            <a:ext cx="706755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400" y="1350170"/>
            <a:ext cx="8076055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</p:txBody>
      </p:sp>
      <p:sp>
        <p:nvSpPr>
          <p:cNvPr id="13517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82688" y="6575425"/>
            <a:ext cx="537051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 b="0">
                <a:latin typeface="Tahoma" pitchFamily="34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 altLang="ja-JP" smtClean="0"/>
              <a:t>WPSE2012@Kobe, Feb. 29th</a:t>
            </a:r>
            <a:endParaRPr lang="en-US" altLang="ja-JP"/>
          </a:p>
        </p:txBody>
      </p:sp>
      <p:sp>
        <p:nvSpPr>
          <p:cNvPr id="13518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3436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 b="0">
                <a:latin typeface="Tahoma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9BCE226C-707F-4438-8075-8B528C7AC38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Comic Sans MS" pitchFamily="66" charset="0"/>
          <a:ea typeface="HGS創英角ﾎﾟｯﾌﾟ体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Comic Sans MS" pitchFamily="66" charset="0"/>
          <a:ea typeface="HGS創英角ﾎﾟｯﾌﾟ体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Comic Sans MS" pitchFamily="66" charset="0"/>
          <a:ea typeface="HGS創英角ﾎﾟｯﾌﾟ体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Comic Sans MS" pitchFamily="66" charset="0"/>
          <a:ea typeface="HGS創英角ﾎﾟｯﾌﾟ体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Comic Sans MS" pitchFamily="66" charset="0"/>
          <a:ea typeface="HGS創英角ﾎﾟｯﾌﾟ体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Comic Sans MS" pitchFamily="66" charset="0"/>
          <a:ea typeface="HGS創英角ﾎﾟｯﾌﾟ体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Comic Sans MS" pitchFamily="66" charset="0"/>
          <a:ea typeface="HGS創英角ﾎﾟｯﾌﾟ体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Comic Sans MS" pitchFamily="66" charset="0"/>
          <a:ea typeface="HGS創英角ﾎﾟｯﾌﾟ体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CC00"/>
        </a:buClr>
        <a:buSzPct val="5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super.para.media.kyoto-u.ac.jp/xcrypt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 wrap="none"/>
          <a:lstStyle/>
          <a:p>
            <a:pPr eaLnBrk="1" hangingPunct="1"/>
            <a:r>
              <a:rPr lang="en-US" altLang="ja-JP" sz="2800" dirty="0" err="1" smtClean="0"/>
              <a:t>Tasuku</a:t>
            </a:r>
            <a:r>
              <a:rPr lang="en-US" altLang="ja-JP" sz="2800" dirty="0" smtClean="0"/>
              <a:t> </a:t>
            </a:r>
            <a:r>
              <a:rPr lang="en-US" altLang="ja-JP" sz="2800" dirty="0" err="1" smtClean="0"/>
              <a:t>Hiraishi</a:t>
            </a:r>
            <a:endParaRPr lang="en-US" altLang="ja-JP" sz="2800" dirty="0"/>
          </a:p>
          <a:p>
            <a:pPr eaLnBrk="1" hangingPunct="1"/>
            <a:r>
              <a:rPr lang="en-US" altLang="ja-JP" sz="2800" dirty="0" smtClean="0"/>
              <a:t>Kyoto University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 wrap="none"/>
          <a:lstStyle/>
          <a:p>
            <a:pPr eaLnBrk="1" hangingPunct="1"/>
            <a:r>
              <a:rPr lang="en-US" altLang="ja-JP" dirty="0" smtClean="0"/>
              <a:t>Xcrypt: Highly-productive</a:t>
            </a:r>
            <a:br>
              <a:rPr lang="en-US" altLang="ja-JP" dirty="0" smtClean="0"/>
            </a:br>
            <a:r>
              <a:rPr lang="en-US" altLang="ja-JP" dirty="0" smtClean="0"/>
              <a:t>Parallel Script Language</a:t>
            </a: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WPSE2012@Kobe, Feb. 29th</a:t>
            </a:r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00" y="153193"/>
            <a:ext cx="8065120" cy="962025"/>
          </a:xfrm>
        </p:spPr>
        <p:txBody>
          <a:bodyPr/>
          <a:lstStyle/>
          <a:p>
            <a:pPr eaLnBrk="1" hangingPunct="1"/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en-US" altLang="ja-JP" sz="3200" dirty="0" smtClean="0"/>
              <a:t>Xcrypt Script for a Parameter Sweep</a:t>
            </a:r>
            <a:endParaRPr lang="ja-JP" altLang="en-US" sz="3200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400" y="1350170"/>
            <a:ext cx="8209140" cy="5148262"/>
          </a:xfrm>
        </p:spPr>
        <p:txBody>
          <a:bodyPr/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altLang="ja-JP" sz="2000" b="1" dirty="0">
                <a:latin typeface="Courier New" pitchFamily="49" charset="0"/>
              </a:rPr>
              <a:t>use base </a:t>
            </a:r>
            <a:r>
              <a:rPr lang="en-US" altLang="ja-JP" sz="2000" b="1" dirty="0" err="1" smtClean="0">
                <a:latin typeface="Courier New" pitchFamily="49" charset="0"/>
              </a:rPr>
              <a:t>qw</a:t>
            </a:r>
            <a:r>
              <a:rPr lang="en-US" altLang="ja-JP" sz="2000" b="1" dirty="0" smtClean="0">
                <a:latin typeface="Courier New" pitchFamily="49" charset="0"/>
              </a:rPr>
              <a:t>(core</a:t>
            </a:r>
            <a:r>
              <a:rPr lang="en-US" altLang="ja-JP" sz="2000" b="1" dirty="0">
                <a:latin typeface="Courier New" pitchFamily="49" charset="0"/>
              </a:rPr>
              <a:t>);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altLang="ja-JP" sz="2000" b="1" dirty="0" smtClean="0">
                <a:solidFill>
                  <a:srgbClr val="FF0000"/>
                </a:solidFill>
                <a:latin typeface="Courier New" pitchFamily="49" charset="0"/>
              </a:rPr>
              <a:t>%template</a:t>
            </a:r>
            <a:r>
              <a:rPr lang="en-US" altLang="ja-JP" sz="2000" b="1" dirty="0" smtClean="0">
                <a:latin typeface="Courier New" pitchFamily="49" charset="0"/>
              </a:rPr>
              <a:t> = (</a:t>
            </a:r>
            <a:endParaRPr lang="en-US" altLang="ja-JP" sz="2000" b="1" dirty="0">
              <a:latin typeface="Courier New" pitchFamily="49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altLang="ja-JP" sz="2000" b="1" dirty="0">
                <a:latin typeface="Courier New" pitchFamily="49" charset="0"/>
              </a:rPr>
              <a:t> </a:t>
            </a:r>
            <a:r>
              <a:rPr lang="en-US" altLang="ja-JP" sz="2000" b="1" dirty="0" smtClean="0">
                <a:latin typeface="Courier New" pitchFamily="49" charset="0"/>
              </a:rPr>
              <a:t> 'RANGE0</a:t>
            </a:r>
            <a:r>
              <a:rPr lang="en-US" altLang="ja-JP" sz="2000" b="1" dirty="0">
                <a:latin typeface="Courier New" pitchFamily="49" charset="0"/>
              </a:rPr>
              <a:t>' =&gt; [0..999</a:t>
            </a:r>
            <a:r>
              <a:rPr lang="en-US" altLang="ja-JP" sz="2000" b="1" dirty="0" smtClean="0">
                <a:latin typeface="Courier New" pitchFamily="49" charset="0"/>
              </a:rPr>
              <a:t>],</a:t>
            </a:r>
            <a:r>
              <a:rPr lang="en-US" altLang="ja-JP" sz="2000" b="1" dirty="0">
                <a:solidFill>
                  <a:srgbClr val="7030A0"/>
                </a:solidFill>
                <a:latin typeface="Courier New" pitchFamily="49" charset="0"/>
              </a:rPr>
              <a:t> </a:t>
            </a:r>
            <a:r>
              <a:rPr lang="en-US" altLang="ja-JP" sz="2000" b="1" dirty="0" smtClean="0">
                <a:solidFill>
                  <a:srgbClr val="7030A0"/>
                </a:solidFill>
                <a:latin typeface="Courier New" pitchFamily="49" charset="0"/>
              </a:rPr>
              <a:t>                # </a:t>
            </a:r>
            <a:r>
              <a:rPr lang="en-US" altLang="ja-JP" sz="2000" b="1" i="1" dirty="0" smtClean="0">
                <a:solidFill>
                  <a:srgbClr val="7030A0"/>
                </a:solidFill>
                <a:latin typeface="Times New Roman" pitchFamily="18" charset="0"/>
              </a:rPr>
              <a:t>sweep range</a:t>
            </a:r>
            <a:endParaRPr lang="en-US" altLang="ja-JP" sz="2000" b="1" dirty="0">
              <a:latin typeface="Courier New" pitchFamily="49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altLang="ja-JP" sz="2000" b="1" dirty="0">
                <a:latin typeface="Courier New" pitchFamily="49" charset="0"/>
              </a:rPr>
              <a:t> </a:t>
            </a:r>
            <a:r>
              <a:rPr lang="en-US" altLang="ja-JP" sz="2000" b="1" dirty="0" smtClean="0">
                <a:latin typeface="Courier New" pitchFamily="49" charset="0"/>
              </a:rPr>
              <a:t> 'id</a:t>
            </a:r>
            <a:r>
              <a:rPr lang="en-US" altLang="ja-JP" sz="2000" b="1" dirty="0">
                <a:latin typeface="Courier New" pitchFamily="49" charset="0"/>
              </a:rPr>
              <a:t>@' =&gt; sub {"</a:t>
            </a:r>
            <a:r>
              <a:rPr lang="en-US" altLang="ja-JP" sz="2000" b="1" dirty="0" err="1">
                <a:latin typeface="Courier New" pitchFamily="49" charset="0"/>
              </a:rPr>
              <a:t>job$VALUE</a:t>
            </a:r>
            <a:r>
              <a:rPr lang="en-US" altLang="ja-JP" sz="2000" b="1" dirty="0">
                <a:latin typeface="Courier New" pitchFamily="49" charset="0"/>
              </a:rPr>
              <a:t>[0</a:t>
            </a:r>
            <a:r>
              <a:rPr lang="en-US" altLang="ja-JP" sz="2000" b="1" dirty="0" smtClean="0">
                <a:latin typeface="Courier New" pitchFamily="49" charset="0"/>
              </a:rPr>
              <a:t>]"}         </a:t>
            </a:r>
            <a:r>
              <a:rPr lang="en-US" altLang="ja-JP" sz="2000" b="1" dirty="0" smtClean="0">
                <a:solidFill>
                  <a:srgbClr val="7030A0"/>
                </a:solidFill>
                <a:latin typeface="Courier New" pitchFamily="49" charset="0"/>
              </a:rPr>
              <a:t># </a:t>
            </a:r>
            <a:r>
              <a:rPr lang="en-US" altLang="ja-JP" sz="2000" b="1" i="1" dirty="0" smtClean="0">
                <a:solidFill>
                  <a:srgbClr val="7030A0"/>
                </a:solidFill>
                <a:latin typeface="Times New Roman" pitchFamily="18" charset="0"/>
              </a:rPr>
              <a:t>job’s ID</a:t>
            </a:r>
            <a:endParaRPr lang="en-US" altLang="ja-JP" sz="2000" b="1" dirty="0">
              <a:latin typeface="Courier New" pitchFamily="49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ja-JP" altLang="en-US" sz="2000" b="1" dirty="0">
                <a:latin typeface="Courier New" pitchFamily="49" charset="0"/>
              </a:rPr>
              <a:t> </a:t>
            </a:r>
            <a:r>
              <a:rPr lang="ja-JP" altLang="en-US" sz="2000" b="1" dirty="0" smtClean="0">
                <a:latin typeface="Courier New" pitchFamily="49" charset="0"/>
              </a:rPr>
              <a:t> </a:t>
            </a:r>
            <a:r>
              <a:rPr lang="en-US" altLang="ja-JP" sz="2000" b="1" dirty="0" smtClean="0">
                <a:latin typeface="Courier New" pitchFamily="49" charset="0"/>
              </a:rPr>
              <a:t>'exe0' </a:t>
            </a:r>
            <a:r>
              <a:rPr lang="en-US" altLang="ja-JP" sz="2000" b="1" dirty="0">
                <a:latin typeface="Courier New" pitchFamily="49" charset="0"/>
              </a:rPr>
              <a:t>=&gt; </a:t>
            </a:r>
            <a:r>
              <a:rPr lang="en-US" altLang="ja-JP" sz="2000" b="1" dirty="0" smtClean="0">
                <a:latin typeface="Courier New" pitchFamily="49" charset="0"/>
              </a:rPr>
              <a:t>“calculate.exe",            </a:t>
            </a:r>
            <a:r>
              <a:rPr lang="en-US" altLang="ja-JP" sz="2000" b="1" dirty="0" smtClean="0">
                <a:solidFill>
                  <a:srgbClr val="7030A0"/>
                </a:solidFill>
                <a:latin typeface="Courier New" pitchFamily="49" charset="0"/>
              </a:rPr>
              <a:t># </a:t>
            </a:r>
            <a:r>
              <a:rPr lang="en-US" altLang="ja-JP" sz="2000" b="1" i="1" dirty="0" smtClean="0">
                <a:solidFill>
                  <a:srgbClr val="7030A0"/>
                </a:solidFill>
                <a:latin typeface="Times New Roman" pitchFamily="18" charset="0"/>
              </a:rPr>
              <a:t>execution file</a:t>
            </a:r>
            <a:endParaRPr lang="en-US" altLang="ja-JP" sz="2000" b="1" dirty="0">
              <a:latin typeface="Courier New" pitchFamily="49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altLang="ja-JP" sz="2000" b="1" dirty="0">
                <a:latin typeface="Courier New" pitchFamily="49" charset="0"/>
              </a:rPr>
              <a:t> </a:t>
            </a:r>
            <a:r>
              <a:rPr lang="en-US" altLang="ja-JP" sz="2000" b="1" dirty="0" smtClean="0">
                <a:latin typeface="Courier New" pitchFamily="49" charset="0"/>
              </a:rPr>
              <a:t> 'arg1</a:t>
            </a:r>
            <a:r>
              <a:rPr lang="en-US" altLang="ja-JP" sz="2000" b="1" dirty="0">
                <a:latin typeface="Courier New" pitchFamily="49" charset="0"/>
              </a:rPr>
              <a:t>@'=&gt; sub</a:t>
            </a:r>
            <a:r>
              <a:rPr lang="en-US" altLang="ja-JP" sz="2000" b="1" dirty="0" smtClean="0">
                <a:latin typeface="Courier New" pitchFamily="49" charset="0"/>
              </a:rPr>
              <a:t>{"</a:t>
            </a:r>
            <a:r>
              <a:rPr lang="en-US" altLang="ja-JP" sz="2000" b="1" dirty="0" err="1">
                <a:latin typeface="Courier New" pitchFamily="49" charset="0"/>
              </a:rPr>
              <a:t>input$VALUE</a:t>
            </a:r>
            <a:r>
              <a:rPr lang="en-US" altLang="ja-JP" sz="2000" b="1" dirty="0">
                <a:latin typeface="Courier New" pitchFamily="49" charset="0"/>
              </a:rPr>
              <a:t>[0].</a:t>
            </a:r>
            <a:r>
              <a:rPr lang="en-US" altLang="ja-JP" sz="2000" b="1" dirty="0" err="1">
                <a:latin typeface="Courier New" pitchFamily="49" charset="0"/>
              </a:rPr>
              <a:t>dat</a:t>
            </a:r>
            <a:r>
              <a:rPr lang="en-US" altLang="ja-JP" sz="2000" b="1" dirty="0" smtClean="0">
                <a:latin typeface="Courier New" pitchFamily="49" charset="0"/>
              </a:rPr>
              <a:t>”}   </a:t>
            </a:r>
            <a:r>
              <a:rPr lang="en-US" altLang="ja-JP" sz="2000" b="1" dirty="0" smtClean="0">
                <a:solidFill>
                  <a:srgbClr val="7030A0"/>
                </a:solidFill>
                <a:latin typeface="Courier New" pitchFamily="49" charset="0"/>
              </a:rPr>
              <a:t># </a:t>
            </a:r>
            <a:r>
              <a:rPr lang="en-US" altLang="ja-JP" sz="2000" b="1" i="1" dirty="0" smtClean="0">
                <a:solidFill>
                  <a:srgbClr val="7030A0"/>
                </a:solidFill>
                <a:latin typeface="Times New Roman" pitchFamily="18" charset="0"/>
              </a:rPr>
              <a:t>input file</a:t>
            </a:r>
            <a:endParaRPr lang="en-US" altLang="ja-JP" sz="2000" b="1" dirty="0">
              <a:latin typeface="Courier New" pitchFamily="49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ja-JP" altLang="en-US" sz="2000" b="1" dirty="0">
                <a:latin typeface="Courier New" pitchFamily="49" charset="0"/>
              </a:rPr>
              <a:t> </a:t>
            </a:r>
            <a:r>
              <a:rPr lang="ja-JP" altLang="en-US" sz="2000" b="1" dirty="0" smtClean="0">
                <a:latin typeface="Courier New" pitchFamily="49" charset="0"/>
              </a:rPr>
              <a:t> </a:t>
            </a:r>
            <a:r>
              <a:rPr lang="en-US" altLang="ja-JP" sz="2000" b="1" dirty="0" smtClean="0">
                <a:latin typeface="Courier New" pitchFamily="49" charset="0"/>
              </a:rPr>
              <a:t>'arg2</a:t>
            </a:r>
            <a:r>
              <a:rPr lang="en-US" altLang="ja-JP" sz="2000" b="1" dirty="0">
                <a:latin typeface="Courier New" pitchFamily="49" charset="0"/>
              </a:rPr>
              <a:t>@'=&gt; sub</a:t>
            </a:r>
            <a:r>
              <a:rPr lang="en-US" altLang="ja-JP" sz="2000" b="1" dirty="0" smtClean="0">
                <a:latin typeface="Courier New" pitchFamily="49" charset="0"/>
              </a:rPr>
              <a:t>{"</a:t>
            </a:r>
            <a:r>
              <a:rPr lang="en-US" altLang="ja-JP" sz="2000" b="1" dirty="0" err="1">
                <a:latin typeface="Courier New" pitchFamily="49" charset="0"/>
              </a:rPr>
              <a:t>output$VALUE</a:t>
            </a:r>
            <a:r>
              <a:rPr lang="en-US" altLang="ja-JP" sz="2000" b="1" dirty="0">
                <a:latin typeface="Courier New" pitchFamily="49" charset="0"/>
              </a:rPr>
              <a:t>[0].</a:t>
            </a:r>
            <a:r>
              <a:rPr lang="en-US" altLang="ja-JP" sz="2000" b="1" dirty="0" err="1">
                <a:latin typeface="Courier New" pitchFamily="49" charset="0"/>
              </a:rPr>
              <a:t>dat</a:t>
            </a:r>
            <a:r>
              <a:rPr lang="en-US" altLang="ja-JP" sz="2000" b="1" dirty="0" smtClean="0">
                <a:latin typeface="Courier New" pitchFamily="49" charset="0"/>
              </a:rPr>
              <a:t>”}  </a:t>
            </a:r>
            <a:r>
              <a:rPr lang="en-US" altLang="ja-JP" sz="2000" b="1" dirty="0" smtClean="0">
                <a:solidFill>
                  <a:srgbClr val="7030A0"/>
                </a:solidFill>
                <a:latin typeface="Courier New" pitchFamily="49" charset="0"/>
              </a:rPr>
              <a:t># </a:t>
            </a:r>
            <a:r>
              <a:rPr lang="en-US" altLang="ja-JP" sz="2000" b="1" i="1" dirty="0" smtClean="0">
                <a:solidFill>
                  <a:srgbClr val="7030A0"/>
                </a:solidFill>
                <a:latin typeface="Times New Roman" pitchFamily="18" charset="0"/>
              </a:rPr>
              <a:t>output </a:t>
            </a:r>
            <a:r>
              <a:rPr lang="en-US" altLang="ja-JP" sz="2000" b="1" i="1" dirty="0">
                <a:solidFill>
                  <a:srgbClr val="7030A0"/>
                </a:solidFill>
                <a:latin typeface="Times New Roman" pitchFamily="18" charset="0"/>
              </a:rPr>
              <a:t>file</a:t>
            </a:r>
            <a:endParaRPr lang="en-US" altLang="ja-JP" sz="2000" b="1" dirty="0">
              <a:latin typeface="Courier New" pitchFamily="49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altLang="ja-JP" sz="2000" b="1" dirty="0" smtClean="0">
                <a:latin typeface="Courier New" pitchFamily="49" charset="0"/>
              </a:rPr>
              <a:t>  'after</a:t>
            </a:r>
            <a:r>
              <a:rPr lang="en-US" altLang="ja-JP" sz="2000" b="1" dirty="0">
                <a:latin typeface="Courier New" pitchFamily="49" charset="0"/>
              </a:rPr>
              <a:t>'=&gt; sub </a:t>
            </a:r>
            <a:r>
              <a:rPr lang="en-US" altLang="ja-JP" sz="2000" b="1" dirty="0" smtClean="0">
                <a:latin typeface="Courier New" pitchFamily="49" charset="0"/>
              </a:rPr>
              <a:t>{         </a:t>
            </a:r>
            <a:r>
              <a:rPr lang="en-US" altLang="ja-JP" sz="2000" b="1" dirty="0" smtClean="0">
                <a:solidFill>
                  <a:srgbClr val="7030A0"/>
                </a:solidFill>
                <a:latin typeface="Courier New" pitchFamily="49" charset="0"/>
              </a:rPr>
              <a:t># </a:t>
            </a:r>
            <a:r>
              <a:rPr lang="en-US" altLang="ja-JP" sz="2000" b="1" i="1" dirty="0" smtClean="0">
                <a:solidFill>
                  <a:srgbClr val="7030A0"/>
                </a:solidFill>
                <a:latin typeface="Times New Roman" pitchFamily="18" charset="0"/>
              </a:rPr>
              <a:t>invoked after each job finished</a:t>
            </a:r>
            <a:endParaRPr lang="en-US" altLang="ja-JP" sz="2000" b="1" dirty="0" smtClean="0">
              <a:latin typeface="Courier New" pitchFamily="49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altLang="ja-JP" sz="2000" b="1" dirty="0">
                <a:latin typeface="Courier New" pitchFamily="49" charset="0"/>
              </a:rPr>
              <a:t> </a:t>
            </a:r>
            <a:r>
              <a:rPr lang="en-US" altLang="ja-JP" sz="2000" b="1" dirty="0" smtClean="0">
                <a:latin typeface="Courier New" pitchFamily="49" charset="0"/>
              </a:rPr>
              <a:t>   $_-&gt;{result} </a:t>
            </a:r>
            <a:r>
              <a:rPr lang="en-US" altLang="ja-JP" sz="2000" b="1" dirty="0">
                <a:latin typeface="Courier New" pitchFamily="49" charset="0"/>
              </a:rPr>
              <a:t>= </a:t>
            </a:r>
            <a:r>
              <a:rPr lang="en-US" altLang="ja-JP" sz="2000" b="1" dirty="0" err="1" smtClean="0">
                <a:latin typeface="Courier New" pitchFamily="49" charset="0"/>
              </a:rPr>
              <a:t>get_result</a:t>
            </a:r>
            <a:r>
              <a:rPr lang="en-US" altLang="ja-JP" sz="2000" b="1" dirty="0" smtClean="0">
                <a:latin typeface="Courier New" pitchFamily="49" charset="0"/>
              </a:rPr>
              <a:t>($_-&gt;{arg2});</a:t>
            </a:r>
            <a:endParaRPr lang="en-US" altLang="ja-JP" sz="2000" b="1" dirty="0">
              <a:latin typeface="Courier New" pitchFamily="49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altLang="ja-JP" sz="2000" b="1" dirty="0" smtClean="0">
                <a:latin typeface="Courier New" pitchFamily="49" charset="0"/>
              </a:rPr>
              <a:t>  });</a:t>
            </a:r>
            <a:endParaRPr lang="en-US" altLang="ja-JP" sz="2000" b="1" dirty="0">
              <a:latin typeface="Courier New" pitchFamily="49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altLang="ja-JP" sz="2000" b="1" dirty="0" smtClean="0">
                <a:solidFill>
                  <a:srgbClr val="FF0000"/>
                </a:solidFill>
                <a:latin typeface="Courier New" pitchFamily="49" charset="0"/>
              </a:rPr>
              <a:t>@jobs=prepare(%template); submit(@jobs); sync(@jobs);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altLang="ja-JP" sz="2000" b="1" dirty="0">
                <a:latin typeface="Courier New" pitchFamily="49" charset="0"/>
              </a:rPr>
              <a:t>m</a:t>
            </a:r>
            <a:r>
              <a:rPr lang="en-US" altLang="ja-JP" sz="2000" b="1" dirty="0" smtClean="0">
                <a:latin typeface="Courier New" pitchFamily="49" charset="0"/>
              </a:rPr>
              <a:t>y $sum=0;                </a:t>
            </a:r>
            <a:r>
              <a:rPr lang="en-US" altLang="ja-JP" sz="2000" b="1" dirty="0" smtClean="0">
                <a:solidFill>
                  <a:srgbClr val="7030A0"/>
                </a:solidFill>
                <a:latin typeface="Courier New" pitchFamily="49" charset="0"/>
              </a:rPr>
              <a:t># </a:t>
            </a:r>
            <a:r>
              <a:rPr lang="en-US" altLang="ja-JP" sz="2000" b="1" i="1" dirty="0" smtClean="0">
                <a:solidFill>
                  <a:srgbClr val="7030A0"/>
                </a:solidFill>
                <a:latin typeface="Times New Roman" pitchFamily="18" charset="0"/>
              </a:rPr>
              <a:t>sum up the jobs’ results</a:t>
            </a:r>
            <a:endParaRPr lang="en-US" altLang="ja-JP" sz="2000" b="1" dirty="0" smtClean="0">
              <a:latin typeface="Courier New" pitchFamily="49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altLang="ja-JP" sz="2000" b="1" dirty="0" err="1" smtClean="0">
                <a:latin typeface="Courier New" pitchFamily="49" charset="0"/>
              </a:rPr>
              <a:t>foreach</a:t>
            </a:r>
            <a:r>
              <a:rPr lang="en-US" altLang="ja-JP" sz="2000" b="1" dirty="0" smtClean="0">
                <a:latin typeface="Courier New" pitchFamily="49" charset="0"/>
              </a:rPr>
              <a:t> </a:t>
            </a:r>
            <a:r>
              <a:rPr lang="en-US" altLang="ja-JP" sz="2000" b="1" dirty="0">
                <a:latin typeface="Courier New" pitchFamily="49" charset="0"/>
              </a:rPr>
              <a:t>my $j (@jobs) {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altLang="ja-JP" sz="2000" b="1" dirty="0">
                <a:latin typeface="Courier New" pitchFamily="49" charset="0"/>
              </a:rPr>
              <a:t>  $sum += $j-&gt;{</a:t>
            </a:r>
            <a:r>
              <a:rPr lang="en-US" altLang="ja-JP" sz="2000" b="1" dirty="0" smtClean="0">
                <a:latin typeface="Courier New" pitchFamily="49" charset="0"/>
              </a:rPr>
              <a:t>result</a:t>
            </a:r>
            <a:r>
              <a:rPr lang="en-US" altLang="ja-JP" sz="2000" b="1" dirty="0">
                <a:latin typeface="Courier New" pitchFamily="49" charset="0"/>
              </a:rPr>
              <a:t>};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altLang="ja-JP" sz="2000" b="1" dirty="0">
                <a:latin typeface="Courier New" pitchFamily="49" charset="0"/>
              </a:rPr>
              <a:t>}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ja-JP" sz="2000" b="1" dirty="0" smtClean="0">
              <a:latin typeface="Courier New" pitchFamily="49" charset="0"/>
            </a:endParaRP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WPSE2012@Kobe, Feb. 29th</a:t>
            </a:r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2800" dirty="0" smtClean="0"/>
              <a:t>Xcrypt Script for Graph Search</a:t>
            </a:r>
            <a:br>
              <a:rPr lang="en-US" altLang="ja-JP" sz="2800" dirty="0" smtClean="0"/>
            </a:br>
            <a:r>
              <a:rPr lang="en-US" altLang="ja-JP" sz="2800" dirty="0" smtClean="0"/>
              <a:t>using an Extension Module</a:t>
            </a:r>
            <a:endParaRPr lang="ja-JP" altLang="en-US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altLang="ja-JP" sz="2000" b="1" dirty="0">
                <a:latin typeface="Courier New" pitchFamily="49" charset="0"/>
              </a:rPr>
              <a:t>u</a:t>
            </a:r>
            <a:r>
              <a:rPr lang="en-US" altLang="ja-JP" sz="2000" b="1" dirty="0" smtClean="0">
                <a:latin typeface="Courier New" pitchFamily="49" charset="0"/>
              </a:rPr>
              <a:t>se base </a:t>
            </a:r>
            <a:r>
              <a:rPr lang="en-US" altLang="ja-JP" sz="2000" b="1" dirty="0" err="1" smtClean="0">
                <a:latin typeface="Courier New" pitchFamily="49" charset="0"/>
              </a:rPr>
              <a:t>qw</a:t>
            </a:r>
            <a:r>
              <a:rPr lang="en-US" altLang="ja-JP" sz="2000" b="1" dirty="0" smtClean="0">
                <a:latin typeface="Courier New" pitchFamily="49" charset="0"/>
              </a:rPr>
              <a:t> (</a:t>
            </a:r>
            <a:r>
              <a:rPr lang="en-US" altLang="ja-JP" sz="2000" b="1" dirty="0" err="1" smtClean="0">
                <a:solidFill>
                  <a:srgbClr val="FF0000"/>
                </a:solidFill>
                <a:latin typeface="Courier New" pitchFamily="49" charset="0"/>
              </a:rPr>
              <a:t>graph_search</a:t>
            </a:r>
            <a:r>
              <a:rPr lang="en-US" altLang="ja-JP" sz="2000" b="1" dirty="0" smtClean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en-US" altLang="ja-JP" sz="2000" b="1" dirty="0" smtClean="0">
                <a:latin typeface="Courier New" pitchFamily="49" charset="0"/>
              </a:rPr>
              <a:t>core); </a:t>
            </a:r>
            <a:r>
              <a:rPr lang="en-US" altLang="ja-JP" sz="2000" b="1" dirty="0" smtClean="0">
                <a:solidFill>
                  <a:srgbClr val="7030A0"/>
                </a:solidFill>
                <a:latin typeface="Courier New" pitchFamily="49" charset="0"/>
              </a:rPr>
              <a:t># </a:t>
            </a:r>
            <a:r>
              <a:rPr lang="en-US" altLang="ja-JP" sz="2000" b="1" i="1" dirty="0" smtClean="0">
                <a:solidFill>
                  <a:srgbClr val="7030A0"/>
                </a:solidFill>
                <a:latin typeface="Times New Roman" pitchFamily="18" charset="0"/>
              </a:rPr>
              <a:t>use the extension module</a:t>
            </a:r>
            <a:endParaRPr lang="en-US" altLang="ja-JP" sz="2000" b="1" dirty="0" smtClean="0">
              <a:latin typeface="Courier New" pitchFamily="49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</a:rPr>
              <a:t>%</a:t>
            </a:r>
            <a:r>
              <a:rPr lang="en-US" altLang="ja-JP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</a:rPr>
              <a:t>mySimulation</a:t>
            </a:r>
            <a:r>
              <a:rPr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</a:rPr>
              <a:t> </a:t>
            </a:r>
            <a:r>
              <a:rPr lang="en-US" altLang="ja-JP" sz="2000" b="1" dirty="0">
                <a:latin typeface="Courier New" pitchFamily="49" charset="0"/>
              </a:rPr>
              <a:t>= (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ja-JP" altLang="en-US" sz="2000" b="1" dirty="0">
                <a:latin typeface="Courier New" pitchFamily="49" charset="0"/>
              </a:rPr>
              <a:t> </a:t>
            </a:r>
            <a:r>
              <a:rPr lang="en-US" altLang="ja-JP" sz="2000" b="1" dirty="0">
                <a:latin typeface="Courier New" pitchFamily="49" charset="0"/>
              </a:rPr>
              <a:t>'exe'</a:t>
            </a:r>
            <a:r>
              <a:rPr lang="ja-JP" altLang="en-US" sz="2000" b="1" dirty="0">
                <a:latin typeface="Courier New" pitchFamily="49" charset="0"/>
              </a:rPr>
              <a:t> </a:t>
            </a:r>
            <a:r>
              <a:rPr lang="en-US" altLang="ja-JP" sz="2000" b="1" dirty="0">
                <a:latin typeface="Courier New" pitchFamily="49" charset="0"/>
              </a:rPr>
              <a:t>=&gt; </a:t>
            </a:r>
            <a:r>
              <a:rPr lang="en-US" altLang="ja-JP" sz="2000" b="1" dirty="0" smtClean="0">
                <a:latin typeface="Courier New" pitchFamily="49" charset="0"/>
              </a:rPr>
              <a:t>‘geom_optimize.exe’,   </a:t>
            </a:r>
            <a:r>
              <a:rPr lang="en-US" altLang="ja-JP" sz="2000" b="1" dirty="0" smtClean="0">
                <a:solidFill>
                  <a:srgbClr val="7030A0"/>
                </a:solidFill>
                <a:latin typeface="Courier New" pitchFamily="49" charset="0"/>
              </a:rPr>
              <a:t># </a:t>
            </a:r>
            <a:r>
              <a:rPr lang="en-US" altLang="ja-JP" sz="2000" b="1" i="1" dirty="0" smtClean="0">
                <a:solidFill>
                  <a:srgbClr val="7030A0"/>
                </a:solidFill>
                <a:latin typeface="Times New Roman" pitchFamily="18" charset="0"/>
              </a:rPr>
              <a:t>execution file</a:t>
            </a:r>
            <a:endParaRPr lang="en-US" altLang="ja-JP" sz="2000" b="1" dirty="0">
              <a:latin typeface="Courier New" pitchFamily="49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ja-JP" altLang="en-US" sz="2000" b="1" dirty="0">
                <a:latin typeface="Courier New" pitchFamily="49" charset="0"/>
              </a:rPr>
              <a:t> </a:t>
            </a:r>
            <a:r>
              <a:rPr lang="en-US" altLang="ja-JP" sz="2000" b="1" dirty="0">
                <a:latin typeface="Courier New" pitchFamily="49" charset="0"/>
              </a:rPr>
              <a:t>'arg1'=&gt; </a:t>
            </a:r>
            <a:r>
              <a:rPr lang="en-US" altLang="ja-JP" sz="2000" b="1" dirty="0" smtClean="0">
                <a:latin typeface="Courier New" pitchFamily="49" charset="0"/>
              </a:rPr>
              <a:t>‘input.dat’,           </a:t>
            </a:r>
            <a:r>
              <a:rPr lang="en-US" altLang="ja-JP" sz="2000" b="1" dirty="0" smtClean="0">
                <a:solidFill>
                  <a:srgbClr val="7030A0"/>
                </a:solidFill>
                <a:latin typeface="Courier New" pitchFamily="49" charset="0"/>
              </a:rPr>
              <a:t># </a:t>
            </a:r>
            <a:r>
              <a:rPr lang="en-US" altLang="ja-JP" sz="2000" b="1" i="1" dirty="0" smtClean="0">
                <a:solidFill>
                  <a:srgbClr val="7030A0"/>
                </a:solidFill>
                <a:latin typeface="Times New Roman" pitchFamily="18" charset="0"/>
              </a:rPr>
              <a:t>input file</a:t>
            </a:r>
            <a:r>
              <a:rPr lang="en-US" altLang="ja-JP" sz="2000" b="1" dirty="0" smtClean="0">
                <a:latin typeface="Courier New" pitchFamily="49" charset="0"/>
              </a:rPr>
              <a:t>  </a:t>
            </a:r>
            <a:endParaRPr lang="en-US" altLang="ja-JP" sz="2000" b="1" dirty="0">
              <a:latin typeface="Courier New" pitchFamily="49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ja-JP" altLang="en-US" sz="2000" b="1" dirty="0">
                <a:latin typeface="Courier New" pitchFamily="49" charset="0"/>
              </a:rPr>
              <a:t> </a:t>
            </a:r>
            <a:r>
              <a:rPr lang="en-US" altLang="ja-JP" sz="2000" b="1" dirty="0">
                <a:latin typeface="Courier New" pitchFamily="49" charset="0"/>
              </a:rPr>
              <a:t>'arg2'=&gt; </a:t>
            </a:r>
            <a:r>
              <a:rPr lang="en-US" altLang="ja-JP" sz="2000" b="1" dirty="0" smtClean="0">
                <a:latin typeface="Courier New" pitchFamily="49" charset="0"/>
              </a:rPr>
              <a:t>‘output.dat’,          </a:t>
            </a:r>
            <a:r>
              <a:rPr lang="en-US" altLang="ja-JP" sz="2000" b="1" dirty="0" smtClean="0">
                <a:solidFill>
                  <a:srgbClr val="7030A0"/>
                </a:solidFill>
                <a:latin typeface="Courier New" pitchFamily="49" charset="0"/>
              </a:rPr>
              <a:t>#</a:t>
            </a:r>
            <a:r>
              <a:rPr lang="en-US" altLang="ja-JP" sz="2000" b="1" dirty="0" smtClean="0">
                <a:latin typeface="Courier New" pitchFamily="49" charset="0"/>
              </a:rPr>
              <a:t> </a:t>
            </a:r>
            <a:r>
              <a:rPr lang="en-US" altLang="ja-JP" sz="2000" b="1" i="1" dirty="0">
                <a:solidFill>
                  <a:srgbClr val="7030A0"/>
                </a:solidFill>
                <a:latin typeface="Times New Roman" pitchFamily="18" charset="0"/>
              </a:rPr>
              <a:t>output file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ja-JP" altLang="en-US" sz="2000" b="1" dirty="0">
                <a:latin typeface="Courier New" pitchFamily="49" charset="0"/>
              </a:rPr>
              <a:t> </a:t>
            </a:r>
            <a:r>
              <a:rPr lang="en-US" altLang="ja-JP" sz="2000" b="1" dirty="0">
                <a:solidFill>
                  <a:srgbClr val="FF0000"/>
                </a:solidFill>
                <a:latin typeface="Courier New" pitchFamily="49" charset="0"/>
              </a:rPr>
              <a:t>'</a:t>
            </a:r>
            <a:r>
              <a:rPr lang="en-US" altLang="ja-JP" sz="2000" b="1" dirty="0" err="1">
                <a:solidFill>
                  <a:srgbClr val="FF0000"/>
                </a:solidFill>
                <a:latin typeface="Courier New" pitchFamily="49" charset="0"/>
              </a:rPr>
              <a:t>initial_states</a:t>
            </a:r>
            <a:r>
              <a:rPr lang="en-US" altLang="ja-JP" sz="2000" b="1" dirty="0">
                <a:solidFill>
                  <a:srgbClr val="FF0000"/>
                </a:solidFill>
                <a:latin typeface="Courier New" pitchFamily="49" charset="0"/>
              </a:rPr>
              <a:t>'=&gt;”molecule_conformation.dat”,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2000" b="1" dirty="0">
                <a:latin typeface="Courier New" pitchFamily="49" charset="0"/>
              </a:rPr>
              <a:t> </a:t>
            </a:r>
            <a:r>
              <a:rPr lang="en-US" altLang="ja-JP" sz="2000" b="1" dirty="0">
                <a:latin typeface="Courier New" pitchFamily="49" charset="0"/>
              </a:rPr>
              <a:t>'before'=&gt; sub {</a:t>
            </a:r>
            <a:r>
              <a:rPr lang="ja-JP" altLang="en-US" sz="2000" b="1" dirty="0">
                <a:latin typeface="Courier New" pitchFamily="49" charset="0"/>
              </a:rPr>
              <a:t>   </a:t>
            </a:r>
            <a:r>
              <a:rPr lang="en-US" altLang="ja-JP" sz="2000" b="1" dirty="0">
                <a:solidFill>
                  <a:srgbClr val="7030A0"/>
                </a:solidFill>
                <a:latin typeface="Courier New" pitchFamily="49" charset="0"/>
              </a:rPr>
              <a:t># </a:t>
            </a:r>
            <a:r>
              <a:rPr lang="en-US" altLang="ja-JP" sz="2000" b="1" i="1" dirty="0">
                <a:solidFill>
                  <a:srgbClr val="7030A0"/>
                </a:solidFill>
                <a:latin typeface="Times New Roman" pitchFamily="18" charset="0"/>
              </a:rPr>
              <a:t>invoked before submitting each job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2000" b="1" i="1" dirty="0">
                <a:latin typeface="Courier New" pitchFamily="49" charset="0"/>
              </a:rPr>
              <a:t>  </a:t>
            </a:r>
            <a:r>
              <a:rPr lang="en-US" altLang="ja-JP" sz="2000" b="1" i="1" dirty="0">
                <a:solidFill>
                  <a:srgbClr val="FF0000"/>
                </a:solidFill>
                <a:latin typeface="Times New Roman" pitchFamily="18" charset="0"/>
              </a:rPr>
              <a:t>choose a structure from state pool and generate </a:t>
            </a:r>
            <a:r>
              <a:rPr lang="en-US" altLang="ja-JP" sz="2000" b="1" dirty="0">
                <a:solidFill>
                  <a:srgbClr val="FF0000"/>
                </a:solidFill>
                <a:latin typeface="Courier New" pitchFamily="49" charset="0"/>
              </a:rPr>
              <a:t>“input.dat”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2000" b="1" dirty="0">
                <a:latin typeface="Courier New" pitchFamily="49" charset="0"/>
              </a:rPr>
              <a:t> </a:t>
            </a:r>
            <a:r>
              <a:rPr lang="en-US" altLang="ja-JP" sz="2000" b="1" dirty="0">
                <a:latin typeface="Courier New" pitchFamily="49" charset="0"/>
              </a:rPr>
              <a:t>}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2000" b="1" dirty="0">
                <a:latin typeface="Courier New" pitchFamily="49" charset="0"/>
              </a:rPr>
              <a:t> </a:t>
            </a:r>
            <a:r>
              <a:rPr lang="en-US" altLang="ja-JP" sz="2000" b="1" dirty="0">
                <a:latin typeface="Courier New" pitchFamily="49" charset="0"/>
              </a:rPr>
              <a:t>'after'=&gt; sub {</a:t>
            </a:r>
            <a:r>
              <a:rPr lang="ja-JP" altLang="en-US" sz="2000" b="1" dirty="0">
                <a:latin typeface="Courier New" pitchFamily="49" charset="0"/>
              </a:rPr>
              <a:t>       </a:t>
            </a:r>
            <a:r>
              <a:rPr lang="en-US" altLang="ja-JP" sz="2000" b="1" dirty="0">
                <a:solidFill>
                  <a:srgbClr val="7030A0"/>
                </a:solidFill>
                <a:latin typeface="Courier New" pitchFamily="49" charset="0"/>
              </a:rPr>
              <a:t># </a:t>
            </a:r>
            <a:r>
              <a:rPr lang="en-US" altLang="ja-JP" sz="2000" b="1" i="1" dirty="0">
                <a:solidFill>
                  <a:srgbClr val="7030A0"/>
                </a:solidFill>
                <a:latin typeface="Times New Roman" pitchFamily="18" charset="0"/>
              </a:rPr>
              <a:t>invoked after each job finished</a:t>
            </a:r>
            <a:r>
              <a:rPr lang="en-US" altLang="ja-JP" sz="2000" b="1" i="1" dirty="0">
                <a:solidFill>
                  <a:srgbClr val="7030A0"/>
                </a:solidFill>
                <a:latin typeface="Courier New" pitchFamily="49" charset="0"/>
              </a:rPr>
              <a:t> </a:t>
            </a:r>
            <a:endParaRPr lang="en-US" altLang="ja-JP" sz="2000" b="1" dirty="0">
              <a:solidFill>
                <a:srgbClr val="7030A0"/>
              </a:solidFill>
              <a:latin typeface="Courier New" pitchFamily="49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2000" b="1" i="1" dirty="0">
                <a:latin typeface="Courier New" pitchFamily="49" charset="0"/>
              </a:rPr>
              <a:t>  </a:t>
            </a:r>
            <a:r>
              <a:rPr lang="en-US" altLang="ja-JP" sz="2000" b="1" i="1" dirty="0" smtClean="0">
                <a:solidFill>
                  <a:srgbClr val="FF0000"/>
                </a:solidFill>
                <a:latin typeface="Times New Roman" pitchFamily="18" charset="0"/>
              </a:rPr>
              <a:t>evaluate </a:t>
            </a:r>
            <a:r>
              <a:rPr lang="en-US" altLang="ja-JP" sz="2000" b="1" dirty="0" smtClean="0">
                <a:solidFill>
                  <a:srgbClr val="FF0000"/>
                </a:solidFill>
                <a:latin typeface="Courier New" pitchFamily="49" charset="0"/>
              </a:rPr>
              <a:t>”output.dat”</a:t>
            </a:r>
            <a:r>
              <a:rPr lang="en-US" altLang="ja-JP" sz="2000" b="1" i="1" dirty="0" smtClean="0">
                <a:solidFill>
                  <a:srgbClr val="FF0000"/>
                </a:solidFill>
                <a:latin typeface="Times New Roman" pitchFamily="18" charset="0"/>
              </a:rPr>
              <a:t> and add new structures into state pool</a:t>
            </a:r>
            <a:endParaRPr lang="en-US" altLang="ja-JP" sz="2000" b="1" dirty="0">
              <a:solidFill>
                <a:srgbClr val="FF0000"/>
              </a:solidFill>
              <a:latin typeface="Courier New" pitchFamily="49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2000" b="1" dirty="0">
                <a:latin typeface="Courier New" pitchFamily="49" charset="0"/>
              </a:rPr>
              <a:t> </a:t>
            </a:r>
            <a:r>
              <a:rPr lang="en-US" altLang="ja-JP" sz="2000" b="1" dirty="0" smtClean="0">
                <a:latin typeface="Courier New" pitchFamily="49" charset="0"/>
              </a:rPr>
              <a:t>}</a:t>
            </a:r>
            <a:endParaRPr lang="en-US" altLang="ja-JP" sz="2000" b="1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2000" b="1" dirty="0">
                <a:latin typeface="Courier New" pitchFamily="49" charset="0"/>
              </a:rPr>
              <a:t> </a:t>
            </a:r>
            <a:r>
              <a:rPr lang="en-US" altLang="ja-JP" sz="2000" b="1" dirty="0">
                <a:solidFill>
                  <a:srgbClr val="FF0000"/>
                </a:solidFill>
                <a:latin typeface="Courier New" pitchFamily="49" charset="0"/>
              </a:rPr>
              <a:t>'</a:t>
            </a:r>
            <a:r>
              <a:rPr lang="en-US" altLang="ja-JP" sz="2000" b="1" dirty="0" err="1">
                <a:solidFill>
                  <a:srgbClr val="FF0000"/>
                </a:solidFill>
                <a:latin typeface="Courier New" pitchFamily="49" charset="0"/>
              </a:rPr>
              <a:t>end_condition</a:t>
            </a:r>
            <a:r>
              <a:rPr lang="en-US" altLang="ja-JP" sz="2000" b="1" dirty="0">
                <a:solidFill>
                  <a:srgbClr val="FF0000"/>
                </a:solidFill>
                <a:latin typeface="Courier New" pitchFamily="49" charset="0"/>
              </a:rPr>
              <a:t>' =&gt; </a:t>
            </a:r>
            <a:r>
              <a:rPr lang="en-US" altLang="ja-JP" sz="2000" b="1" dirty="0" err="1" smtClean="0">
                <a:solidFill>
                  <a:srgbClr val="FF0000"/>
                </a:solidFill>
                <a:latin typeface="Courier New" pitchFamily="49" charset="0"/>
              </a:rPr>
              <a:t>isStationary</a:t>
            </a:r>
            <a:r>
              <a:rPr lang="en-US" altLang="ja-JP" sz="2000" b="1" dirty="0" smtClean="0">
                <a:solidFill>
                  <a:srgbClr val="FF0000"/>
                </a:solidFill>
                <a:latin typeface="Courier New" pitchFamily="49" charset="0"/>
              </a:rPr>
              <a:t>(),</a:t>
            </a:r>
            <a:endParaRPr lang="en-US" altLang="ja-JP" sz="2000" b="1" i="1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</a:rPr>
              <a:t>);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altLang="ja-JP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</a:rPr>
              <a:t>prepare_submit_sync</a:t>
            </a:r>
            <a:r>
              <a:rPr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</a:rPr>
              <a:t> (%</a:t>
            </a:r>
            <a:r>
              <a:rPr lang="en-US" altLang="ja-JP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</a:rPr>
              <a:t>mySimulation</a:t>
            </a:r>
            <a:r>
              <a:rPr lang="en-US" altLang="ja-JP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</a:rPr>
              <a:t>);</a:t>
            </a:r>
            <a:endParaRPr lang="en-US" altLang="ja-JP" sz="2000" b="1" dirty="0">
              <a:solidFill>
                <a:schemeClr val="tx1">
                  <a:lumMod val="95000"/>
                  <a:lumOff val="5000"/>
                </a:schemeClr>
              </a:solidFill>
              <a:latin typeface="Courier New" pitchFamily="49" charset="0"/>
            </a:endParaRP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WPSE2012@Kobe, Feb. 29th</a:t>
            </a:r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9" name="Group 55"/>
          <p:cNvGrpSpPr>
            <a:grpSpLocks/>
          </p:cNvGrpSpPr>
          <p:nvPr/>
        </p:nvGrpSpPr>
        <p:grpSpPr bwMode="auto">
          <a:xfrm>
            <a:off x="2411649" y="2275565"/>
            <a:ext cx="576263" cy="1152526"/>
            <a:chOff x="1338" y="1706"/>
            <a:chExt cx="363" cy="726"/>
          </a:xfrm>
        </p:grpSpPr>
        <p:sp>
          <p:nvSpPr>
            <p:cNvPr id="15384" name="Rectangle 48"/>
            <p:cNvSpPr>
              <a:spLocks noChangeArrowheads="1"/>
            </p:cNvSpPr>
            <p:nvPr/>
          </p:nvSpPr>
          <p:spPr bwMode="auto">
            <a:xfrm rot="10800000">
              <a:off x="1428" y="1887"/>
              <a:ext cx="182" cy="54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FFC000"/>
                </a:solidFill>
              </a:endParaRPr>
            </a:p>
          </p:txBody>
        </p:sp>
        <p:sp>
          <p:nvSpPr>
            <p:cNvPr id="15386" name="AutoShape 53"/>
            <p:cNvSpPr>
              <a:spLocks noChangeArrowheads="1"/>
            </p:cNvSpPr>
            <p:nvPr/>
          </p:nvSpPr>
          <p:spPr bwMode="auto">
            <a:xfrm>
              <a:off x="1338" y="1706"/>
              <a:ext cx="363" cy="182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 w="19050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FFC000"/>
                </a:solidFill>
              </a:endParaRPr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4499939" y="2255388"/>
            <a:ext cx="576263" cy="1172701"/>
            <a:chOff x="5867399" y="2255388"/>
            <a:chExt cx="576263" cy="1172701"/>
          </a:xfrm>
        </p:grpSpPr>
        <p:sp>
          <p:nvSpPr>
            <p:cNvPr id="15381" name="Rectangle 57"/>
            <p:cNvSpPr>
              <a:spLocks noChangeArrowheads="1"/>
            </p:cNvSpPr>
            <p:nvPr/>
          </p:nvSpPr>
          <p:spPr bwMode="auto">
            <a:xfrm rot="10800000" flipH="1">
              <a:off x="6011864" y="2562901"/>
              <a:ext cx="288925" cy="865188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FFC000"/>
                </a:solidFill>
              </a:endParaRPr>
            </a:p>
          </p:txBody>
        </p:sp>
        <p:sp>
          <p:nvSpPr>
            <p:cNvPr id="32" name="AutoShape 53"/>
            <p:cNvSpPr>
              <a:spLocks noChangeArrowheads="1"/>
            </p:cNvSpPr>
            <p:nvPr/>
          </p:nvSpPr>
          <p:spPr bwMode="auto">
            <a:xfrm>
              <a:off x="5867399" y="2255388"/>
              <a:ext cx="576263" cy="288925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 w="19050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FFC000"/>
                </a:solidFill>
              </a:endParaRPr>
            </a:p>
          </p:txBody>
        </p:sp>
      </p:grpSp>
      <p:grpSp>
        <p:nvGrpSpPr>
          <p:cNvPr id="15368" name="Group 60"/>
          <p:cNvGrpSpPr>
            <a:grpSpLocks/>
          </p:cNvGrpSpPr>
          <p:nvPr/>
        </p:nvGrpSpPr>
        <p:grpSpPr bwMode="auto">
          <a:xfrm>
            <a:off x="971500" y="4652050"/>
            <a:ext cx="1008062" cy="1223962"/>
            <a:chOff x="1338" y="3203"/>
            <a:chExt cx="635" cy="771"/>
          </a:xfrm>
        </p:grpSpPr>
        <p:sp>
          <p:nvSpPr>
            <p:cNvPr id="15387" name="Rectangle 43"/>
            <p:cNvSpPr>
              <a:spLocks noChangeArrowheads="1"/>
            </p:cNvSpPr>
            <p:nvPr/>
          </p:nvSpPr>
          <p:spPr bwMode="auto">
            <a:xfrm rot="-5400000">
              <a:off x="1610" y="3610"/>
              <a:ext cx="182" cy="545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388" name="AutoShape 50"/>
            <p:cNvSpPr>
              <a:spLocks noChangeArrowheads="1"/>
            </p:cNvSpPr>
            <p:nvPr/>
          </p:nvSpPr>
          <p:spPr bwMode="auto">
            <a:xfrm>
              <a:off x="1338" y="3203"/>
              <a:ext cx="363" cy="182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1905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389" name="Rectangle 51"/>
            <p:cNvSpPr>
              <a:spLocks noChangeArrowheads="1"/>
            </p:cNvSpPr>
            <p:nvPr/>
          </p:nvSpPr>
          <p:spPr bwMode="auto">
            <a:xfrm rot="10800000">
              <a:off x="1428" y="3384"/>
              <a:ext cx="182" cy="545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5940267" y="4867950"/>
            <a:ext cx="1008063" cy="1008062"/>
            <a:chOff x="5219702" y="4867950"/>
            <a:chExt cx="1008063" cy="1008062"/>
          </a:xfrm>
        </p:grpSpPr>
        <p:sp>
          <p:nvSpPr>
            <p:cNvPr id="15371" name="Rectangle 62"/>
            <p:cNvSpPr>
              <a:spLocks noChangeArrowheads="1"/>
            </p:cNvSpPr>
            <p:nvPr/>
          </p:nvSpPr>
          <p:spPr bwMode="auto">
            <a:xfrm rot="5400000" flipH="1">
              <a:off x="5507833" y="5298956"/>
              <a:ext cx="288925" cy="865188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372" name="AutoShape 63"/>
            <p:cNvSpPr>
              <a:spLocks noChangeArrowheads="1"/>
            </p:cNvSpPr>
            <p:nvPr/>
          </p:nvSpPr>
          <p:spPr bwMode="auto">
            <a:xfrm flipH="1">
              <a:off x="5651502" y="4867950"/>
              <a:ext cx="576263" cy="288925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1905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373" name="Rectangle 64"/>
            <p:cNvSpPr>
              <a:spLocks noChangeArrowheads="1"/>
            </p:cNvSpPr>
            <p:nvPr/>
          </p:nvSpPr>
          <p:spPr bwMode="auto">
            <a:xfrm rot="10800000" flipH="1">
              <a:off x="5795965" y="5083850"/>
              <a:ext cx="288925" cy="720725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399" y="153193"/>
            <a:ext cx="8065515" cy="962025"/>
          </a:xfrm>
        </p:spPr>
        <p:txBody>
          <a:bodyPr/>
          <a:lstStyle/>
          <a:p>
            <a:pPr eaLnBrk="1" hangingPunct="1"/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en-US" altLang="ja-JP" sz="3600" dirty="0" smtClean="0"/>
              <a:t>Mechanism for extension modules</a:t>
            </a:r>
            <a:endParaRPr lang="ja-JP" altLang="en-US" sz="3600" dirty="0" smtClean="0"/>
          </a:p>
        </p:txBody>
      </p:sp>
      <p:sp>
        <p:nvSpPr>
          <p:cNvPr id="15363" name="AutoShape 5"/>
          <p:cNvSpPr>
            <a:spLocks noChangeArrowheads="1"/>
          </p:cNvSpPr>
          <p:nvPr/>
        </p:nvSpPr>
        <p:spPr bwMode="auto">
          <a:xfrm>
            <a:off x="1547761" y="5085437"/>
            <a:ext cx="4752295" cy="1223963"/>
          </a:xfrm>
          <a:prstGeom prst="foldedCorner">
            <a:avLst>
              <a:gd name="adj" fmla="val 12500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marL="180975" indent="-180975">
              <a:lnSpc>
                <a:spcPct val="80000"/>
              </a:lnSpc>
            </a:pPr>
            <a:r>
              <a:rPr lang="en-US" altLang="ja-JP" sz="1600" dirty="0">
                <a:latin typeface="Courier New" pitchFamily="49" charset="0"/>
                <a:ea typeface="ＭＳ Ｐゴシック" charset="-128"/>
              </a:rPr>
              <a:t>package </a:t>
            </a:r>
            <a:r>
              <a:rPr lang="en-US" altLang="ja-JP" sz="1600" dirty="0" smtClean="0">
                <a:latin typeface="Courier New" pitchFamily="49" charset="0"/>
                <a:ea typeface="ＭＳ Ｐゴシック" charset="-128"/>
              </a:rPr>
              <a:t>user;</a:t>
            </a:r>
            <a:endParaRPr lang="en-US" altLang="ja-JP" sz="1600" dirty="0">
              <a:latin typeface="Courier New" pitchFamily="49" charset="0"/>
              <a:ea typeface="ＭＳ Ｐゴシック" charset="-128"/>
            </a:endParaRPr>
          </a:p>
          <a:p>
            <a:pPr marL="180975" indent="-180975">
              <a:lnSpc>
                <a:spcPct val="80000"/>
              </a:lnSpc>
            </a:pPr>
            <a:r>
              <a:rPr lang="en-US" altLang="ja-JP" sz="1600" dirty="0">
                <a:latin typeface="Courier New" pitchFamily="49" charset="0"/>
                <a:ea typeface="ＭＳ Ｐゴシック" charset="-128"/>
              </a:rPr>
              <a:t>use </a:t>
            </a:r>
            <a:r>
              <a:rPr lang="en-US" altLang="ja-JP" sz="1600" dirty="0" smtClean="0">
                <a:latin typeface="Courier New" pitchFamily="49" charset="0"/>
                <a:ea typeface="ＭＳ Ｐゴシック" charset="-128"/>
              </a:rPr>
              <a:t>base </a:t>
            </a:r>
            <a:r>
              <a:rPr lang="en-US" altLang="ja-JP" sz="1600" dirty="0" err="1" smtClean="0">
                <a:latin typeface="Courier New" pitchFamily="49" charset="0"/>
                <a:ea typeface="ＭＳ Ｐゴシック" charset="-128"/>
              </a:rPr>
              <a:t>qw</a:t>
            </a:r>
            <a:r>
              <a:rPr lang="en-US" altLang="ja-JP" sz="1600" dirty="0" smtClean="0">
                <a:latin typeface="Courier New" pitchFamily="49" charset="0"/>
                <a:ea typeface="ＭＳ Ｐゴシック" charset="-128"/>
              </a:rPr>
              <a:t> (limit </a:t>
            </a:r>
            <a:r>
              <a:rPr lang="en-US" altLang="ja-JP" sz="1600" dirty="0" err="1" smtClean="0">
                <a:latin typeface="Courier New" pitchFamily="49" charset="0"/>
                <a:ea typeface="ＭＳ Ｐゴシック" charset="-128"/>
              </a:rPr>
              <a:t>graph_search</a:t>
            </a:r>
            <a:r>
              <a:rPr lang="en-US" altLang="ja-JP" sz="1600" dirty="0" smtClean="0">
                <a:latin typeface="Courier New" pitchFamily="49" charset="0"/>
                <a:ea typeface="ＭＳ Ｐゴシック" charset="-128"/>
              </a:rPr>
              <a:t> core);</a:t>
            </a:r>
            <a:endParaRPr lang="en-US" altLang="ja-JP" sz="1600" dirty="0">
              <a:latin typeface="Courier New" pitchFamily="49" charset="0"/>
              <a:ea typeface="ＭＳ Ｐゴシック" charset="-128"/>
            </a:endParaRPr>
          </a:p>
          <a:p>
            <a:pPr marL="180975" indent="-180975">
              <a:lnSpc>
                <a:spcPct val="80000"/>
              </a:lnSpc>
            </a:pPr>
            <a:r>
              <a:rPr lang="en-US" altLang="ja-JP" sz="1600" dirty="0" err="1">
                <a:latin typeface="Courier New" pitchFamily="49" charset="0"/>
                <a:ea typeface="ＭＳ Ｐゴシック" charset="-128"/>
              </a:rPr>
              <a:t>p</a:t>
            </a:r>
            <a:r>
              <a:rPr lang="en-US" altLang="ja-JP" sz="1600" dirty="0" err="1" smtClean="0">
                <a:latin typeface="Courier New" pitchFamily="49" charset="0"/>
                <a:ea typeface="ＭＳ Ｐゴシック" charset="-128"/>
              </a:rPr>
              <a:t>repare_submit_sync</a:t>
            </a:r>
            <a:r>
              <a:rPr lang="en-US" altLang="ja-JP" sz="1600" dirty="0" smtClean="0">
                <a:latin typeface="Courier New" pitchFamily="49" charset="0"/>
                <a:ea typeface="ＭＳ Ｐゴシック" charset="-128"/>
              </a:rPr>
              <a:t> (</a:t>
            </a:r>
          </a:p>
          <a:p>
            <a:pPr marL="180975" indent="-180975">
              <a:lnSpc>
                <a:spcPct val="80000"/>
              </a:lnSpc>
            </a:pPr>
            <a:r>
              <a:rPr lang="en-US" altLang="ja-JP" sz="1600" dirty="0">
                <a:latin typeface="Courier New" pitchFamily="49" charset="0"/>
                <a:ea typeface="ＭＳ Ｐゴシック" charset="-128"/>
              </a:rPr>
              <a:t> </a:t>
            </a:r>
            <a:r>
              <a:rPr lang="en-US" altLang="ja-JP" sz="1600" dirty="0" smtClean="0">
                <a:latin typeface="Courier New" pitchFamily="49" charset="0"/>
                <a:ea typeface="ＭＳ Ｐゴシック" charset="-128"/>
              </a:rPr>
              <a:t> ...</a:t>
            </a:r>
          </a:p>
          <a:p>
            <a:pPr marL="180975" indent="-180975">
              <a:lnSpc>
                <a:spcPct val="80000"/>
              </a:lnSpc>
            </a:pPr>
            <a:r>
              <a:rPr lang="en-US" altLang="ja-JP" sz="1600" dirty="0" smtClean="0">
                <a:latin typeface="Courier New" pitchFamily="49" charset="0"/>
                <a:ea typeface="ＭＳ Ｐゴシック" charset="-128"/>
              </a:rPr>
              <a:t>);</a:t>
            </a:r>
            <a:endParaRPr lang="en-US" altLang="ja-JP" sz="1600" dirty="0">
              <a:latin typeface="Courier New" pitchFamily="49" charset="0"/>
              <a:ea typeface="ＭＳ Ｐゴシック" charset="-128"/>
            </a:endParaRPr>
          </a:p>
        </p:txBody>
      </p:sp>
      <p:sp>
        <p:nvSpPr>
          <p:cNvPr id="15364" name="AutoShape 38"/>
          <p:cNvSpPr>
            <a:spLocks noChangeArrowheads="1"/>
          </p:cNvSpPr>
          <p:nvPr/>
        </p:nvSpPr>
        <p:spPr bwMode="auto">
          <a:xfrm>
            <a:off x="179390" y="3428087"/>
            <a:ext cx="2879725" cy="1223963"/>
          </a:xfrm>
          <a:prstGeom prst="foldedCorner">
            <a:avLst>
              <a:gd name="adj" fmla="val 12500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marL="180975" indent="-180975">
              <a:lnSpc>
                <a:spcPct val="80000"/>
              </a:lnSpc>
            </a:pPr>
            <a:r>
              <a:rPr lang="en-US" altLang="ja-JP" sz="1600" dirty="0">
                <a:latin typeface="Courier New" pitchFamily="49" charset="0"/>
                <a:ea typeface="ＭＳ Ｐゴシック" charset="-128"/>
              </a:rPr>
              <a:t>package </a:t>
            </a:r>
            <a:r>
              <a:rPr lang="en-US" altLang="ja-JP" sz="1600" dirty="0" smtClean="0">
                <a:latin typeface="Courier New" pitchFamily="49" charset="0"/>
                <a:ea typeface="ＭＳ Ｐゴシック" charset="-128"/>
              </a:rPr>
              <a:t>limit;</a:t>
            </a:r>
            <a:endParaRPr lang="en-US" altLang="ja-JP" sz="1600" dirty="0">
              <a:latin typeface="Courier New" pitchFamily="49" charset="0"/>
              <a:ea typeface="ＭＳ Ｐゴシック" charset="-128"/>
            </a:endParaRPr>
          </a:p>
          <a:p>
            <a:pPr marL="180975" indent="-180975">
              <a:lnSpc>
                <a:spcPct val="80000"/>
              </a:lnSpc>
            </a:pPr>
            <a:r>
              <a:rPr lang="en-US" altLang="ja-JP" sz="1600" dirty="0" smtClean="0">
                <a:latin typeface="Courier New" pitchFamily="49" charset="0"/>
                <a:ea typeface="ＭＳ Ｐゴシック" charset="-128"/>
              </a:rPr>
              <a:t>use base </a:t>
            </a:r>
            <a:r>
              <a:rPr lang="en-US" altLang="ja-JP" sz="1600" dirty="0" err="1" smtClean="0">
                <a:latin typeface="Courier New" pitchFamily="49" charset="0"/>
                <a:ea typeface="ＭＳ Ｐゴシック" charset="-128"/>
              </a:rPr>
              <a:t>qw</a:t>
            </a:r>
            <a:r>
              <a:rPr lang="en-US" altLang="ja-JP" sz="1600" dirty="0" smtClean="0">
                <a:latin typeface="Courier New" pitchFamily="49" charset="0"/>
                <a:ea typeface="ＭＳ Ｐゴシック" charset="-128"/>
              </a:rPr>
              <a:t>(core);</a:t>
            </a:r>
            <a:endParaRPr lang="en-US" altLang="ja-JP" sz="1600" dirty="0">
              <a:latin typeface="Courier New" pitchFamily="49" charset="0"/>
              <a:ea typeface="ＭＳ Ｐゴシック" charset="-128"/>
            </a:endParaRPr>
          </a:p>
          <a:p>
            <a:pPr marL="180975" indent="-180975">
              <a:lnSpc>
                <a:spcPct val="80000"/>
              </a:lnSpc>
            </a:pPr>
            <a:r>
              <a:rPr lang="en-US" altLang="ja-JP" sz="1600" dirty="0">
                <a:latin typeface="Courier New" pitchFamily="49" charset="0"/>
                <a:ea typeface="ＭＳ Ｐゴシック" charset="-128"/>
              </a:rPr>
              <a:t>sub new {...}</a:t>
            </a:r>
          </a:p>
          <a:p>
            <a:pPr marL="180975" indent="-180975">
              <a:lnSpc>
                <a:spcPct val="80000"/>
              </a:lnSpc>
            </a:pPr>
            <a:r>
              <a:rPr lang="en-US" altLang="ja-JP" sz="1600" dirty="0">
                <a:latin typeface="Courier New" pitchFamily="49" charset="0"/>
                <a:ea typeface="ＭＳ Ｐゴシック" charset="-128"/>
              </a:rPr>
              <a:t>sub </a:t>
            </a:r>
            <a:r>
              <a:rPr lang="en-US" altLang="ja-JP" sz="1600" dirty="0" smtClean="0">
                <a:latin typeface="Courier New" pitchFamily="49" charset="0"/>
                <a:ea typeface="ＭＳ Ｐゴシック" charset="-128"/>
              </a:rPr>
              <a:t>initially </a:t>
            </a:r>
            <a:r>
              <a:rPr lang="en-US" altLang="ja-JP" sz="1600" dirty="0">
                <a:latin typeface="Courier New" pitchFamily="49" charset="0"/>
                <a:ea typeface="ＭＳ Ｐゴシック" charset="-128"/>
              </a:rPr>
              <a:t>{...}</a:t>
            </a:r>
          </a:p>
          <a:p>
            <a:pPr marL="180975" indent="-180975">
              <a:lnSpc>
                <a:spcPct val="80000"/>
              </a:lnSpc>
            </a:pPr>
            <a:r>
              <a:rPr lang="en-US" altLang="ja-JP" sz="1600" dirty="0">
                <a:latin typeface="Courier New" pitchFamily="49" charset="0"/>
                <a:ea typeface="ＭＳ Ｐゴシック" charset="-128"/>
              </a:rPr>
              <a:t>sub </a:t>
            </a:r>
            <a:r>
              <a:rPr lang="en-US" altLang="ja-JP" sz="1600" dirty="0" smtClean="0">
                <a:latin typeface="Courier New" pitchFamily="49" charset="0"/>
                <a:ea typeface="ＭＳ Ｐゴシック" charset="-128"/>
              </a:rPr>
              <a:t>finally </a:t>
            </a:r>
            <a:r>
              <a:rPr lang="en-US" altLang="ja-JP" sz="1600" dirty="0">
                <a:latin typeface="Courier New" pitchFamily="49" charset="0"/>
                <a:ea typeface="ＭＳ Ｐゴシック" charset="-128"/>
              </a:rPr>
              <a:t>{...}</a:t>
            </a:r>
          </a:p>
        </p:txBody>
      </p:sp>
      <p:sp>
        <p:nvSpPr>
          <p:cNvPr id="15366" name="AutoShape 40"/>
          <p:cNvSpPr>
            <a:spLocks noChangeArrowheads="1"/>
          </p:cNvSpPr>
          <p:nvPr/>
        </p:nvSpPr>
        <p:spPr bwMode="auto">
          <a:xfrm>
            <a:off x="2339977" y="1413812"/>
            <a:ext cx="2879725" cy="863600"/>
          </a:xfrm>
          <a:prstGeom prst="foldedCorner">
            <a:avLst>
              <a:gd name="adj" fmla="val 12500"/>
            </a:avLst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marL="180975" indent="-180975">
              <a:lnSpc>
                <a:spcPct val="80000"/>
              </a:lnSpc>
            </a:pPr>
            <a:r>
              <a:rPr lang="en-US" altLang="ja-JP" sz="1600" dirty="0">
                <a:latin typeface="Courier New" pitchFamily="49" charset="0"/>
                <a:ea typeface="ＭＳ Ｐゴシック" charset="-128"/>
              </a:rPr>
              <a:t>package </a:t>
            </a:r>
            <a:r>
              <a:rPr lang="en-US" altLang="ja-JP" sz="1600" dirty="0" smtClean="0">
                <a:latin typeface="Courier New" pitchFamily="49" charset="0"/>
                <a:ea typeface="ＭＳ Ｐゴシック" charset="-128"/>
              </a:rPr>
              <a:t>core;</a:t>
            </a:r>
            <a:endParaRPr lang="en-US" altLang="ja-JP" sz="1600" dirty="0">
              <a:latin typeface="Courier New" pitchFamily="49" charset="0"/>
              <a:ea typeface="ＭＳ Ｐゴシック" charset="-128"/>
            </a:endParaRPr>
          </a:p>
          <a:p>
            <a:pPr marL="180975" indent="-180975">
              <a:lnSpc>
                <a:spcPct val="80000"/>
              </a:lnSpc>
            </a:pPr>
            <a:r>
              <a:rPr lang="en-US" altLang="ja-JP" sz="1600" dirty="0">
                <a:latin typeface="Courier New" pitchFamily="49" charset="0"/>
                <a:ea typeface="ＭＳ Ｐゴシック" charset="-128"/>
              </a:rPr>
              <a:t>sub new {...}</a:t>
            </a:r>
          </a:p>
          <a:p>
            <a:pPr marL="180975" indent="-180975">
              <a:lnSpc>
                <a:spcPct val="80000"/>
              </a:lnSpc>
            </a:pPr>
            <a:r>
              <a:rPr lang="en-US" altLang="ja-JP" sz="1600" dirty="0">
                <a:latin typeface="Courier New" pitchFamily="49" charset="0"/>
                <a:ea typeface="ＭＳ Ｐゴシック" charset="-128"/>
              </a:rPr>
              <a:t>sub </a:t>
            </a:r>
            <a:r>
              <a:rPr lang="en-US" altLang="ja-JP" sz="1600" dirty="0" err="1" smtClean="0">
                <a:latin typeface="Courier New" pitchFamily="49" charset="0"/>
                <a:ea typeface="ＭＳ Ｐゴシック" charset="-128"/>
              </a:rPr>
              <a:t>qsub</a:t>
            </a:r>
            <a:r>
              <a:rPr lang="en-US" altLang="ja-JP" sz="1600" dirty="0" smtClean="0">
                <a:latin typeface="Courier New" pitchFamily="49" charset="0"/>
                <a:ea typeface="ＭＳ Ｐゴシック" charset="-128"/>
              </a:rPr>
              <a:t> </a:t>
            </a:r>
            <a:r>
              <a:rPr lang="en-US" altLang="ja-JP" sz="1600" dirty="0">
                <a:latin typeface="Courier New" pitchFamily="49" charset="0"/>
                <a:ea typeface="ＭＳ Ｐゴシック" charset="-128"/>
              </a:rPr>
              <a:t>{...}</a:t>
            </a:r>
          </a:p>
          <a:p>
            <a:pPr marL="180975" indent="-180975">
              <a:lnSpc>
                <a:spcPct val="80000"/>
              </a:lnSpc>
            </a:pPr>
            <a:r>
              <a:rPr lang="en-US" altLang="ja-JP" sz="1600" dirty="0">
                <a:latin typeface="Courier New" pitchFamily="49" charset="0"/>
                <a:ea typeface="ＭＳ Ｐゴシック" charset="-128"/>
              </a:rPr>
              <a:t>sub </a:t>
            </a:r>
            <a:r>
              <a:rPr lang="en-US" altLang="ja-JP" sz="1600" dirty="0" err="1" smtClean="0">
                <a:latin typeface="Courier New" pitchFamily="49" charset="0"/>
                <a:ea typeface="ＭＳ Ｐゴシック" charset="-128"/>
              </a:rPr>
              <a:t>qdel</a:t>
            </a:r>
            <a:r>
              <a:rPr lang="en-US" altLang="ja-JP" sz="1600" dirty="0" smtClean="0">
                <a:latin typeface="Courier New" pitchFamily="49" charset="0"/>
                <a:ea typeface="ＭＳ Ｐゴシック" charset="-128"/>
              </a:rPr>
              <a:t> </a:t>
            </a:r>
            <a:r>
              <a:rPr lang="en-US" altLang="ja-JP" sz="1600" dirty="0">
                <a:latin typeface="Courier New" pitchFamily="49" charset="0"/>
                <a:ea typeface="ＭＳ Ｐゴシック" charset="-128"/>
              </a:rPr>
              <a:t>{...}</a:t>
            </a:r>
          </a:p>
        </p:txBody>
      </p:sp>
      <p:sp>
        <p:nvSpPr>
          <p:cNvPr id="15367" name="AutoShape 41"/>
          <p:cNvSpPr>
            <a:spLocks noChangeArrowheads="1"/>
          </p:cNvSpPr>
          <p:nvPr/>
        </p:nvSpPr>
        <p:spPr bwMode="auto">
          <a:xfrm>
            <a:off x="4500565" y="3426500"/>
            <a:ext cx="2879725" cy="1441450"/>
          </a:xfrm>
          <a:prstGeom prst="foldedCorner">
            <a:avLst>
              <a:gd name="adj" fmla="val 12500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marL="180975" indent="-180975">
              <a:lnSpc>
                <a:spcPct val="80000"/>
              </a:lnSpc>
            </a:pPr>
            <a:r>
              <a:rPr lang="en-US" altLang="ja-JP" sz="1600" dirty="0">
                <a:latin typeface="Courier New" pitchFamily="49" charset="0"/>
                <a:ea typeface="ＭＳ Ｐゴシック" charset="-128"/>
              </a:rPr>
              <a:t>package </a:t>
            </a:r>
            <a:r>
              <a:rPr lang="en-US" altLang="ja-JP" sz="1600" dirty="0" err="1" smtClean="0">
                <a:latin typeface="Courier New" pitchFamily="49" charset="0"/>
                <a:ea typeface="ＭＳ Ｐゴシック" charset="-128"/>
              </a:rPr>
              <a:t>graph_search</a:t>
            </a:r>
            <a:r>
              <a:rPr lang="en-US" altLang="ja-JP" sz="1600" dirty="0" smtClean="0">
                <a:latin typeface="Courier New" pitchFamily="49" charset="0"/>
                <a:ea typeface="ＭＳ Ｐゴシック" charset="-128"/>
              </a:rPr>
              <a:t>;</a:t>
            </a:r>
            <a:endParaRPr lang="en-US" altLang="ja-JP" sz="1600" dirty="0">
              <a:latin typeface="Courier New" pitchFamily="49" charset="0"/>
              <a:ea typeface="ＭＳ Ｐゴシック" charset="-128"/>
            </a:endParaRPr>
          </a:p>
          <a:p>
            <a:pPr marL="180975" indent="-180975">
              <a:lnSpc>
                <a:spcPct val="80000"/>
              </a:lnSpc>
            </a:pPr>
            <a:r>
              <a:rPr lang="en-US" altLang="ja-JP" sz="1600" dirty="0">
                <a:latin typeface="Courier New" pitchFamily="49" charset="0"/>
                <a:ea typeface="ＭＳ Ｐゴシック" charset="-128"/>
              </a:rPr>
              <a:t>use </a:t>
            </a:r>
            <a:r>
              <a:rPr lang="en-US" altLang="ja-JP" sz="1600" dirty="0" smtClean="0">
                <a:latin typeface="Courier New" pitchFamily="49" charset="0"/>
                <a:ea typeface="ＭＳ Ｐゴシック" charset="-128"/>
              </a:rPr>
              <a:t>base </a:t>
            </a:r>
            <a:r>
              <a:rPr lang="en-US" altLang="ja-JP" sz="1600" dirty="0" err="1" smtClean="0">
                <a:latin typeface="Courier New" pitchFamily="49" charset="0"/>
                <a:ea typeface="ＭＳ Ｐゴシック" charset="-128"/>
              </a:rPr>
              <a:t>qw</a:t>
            </a:r>
            <a:r>
              <a:rPr lang="en-US" altLang="ja-JP" sz="1600" dirty="0" smtClean="0">
                <a:latin typeface="Courier New" pitchFamily="49" charset="0"/>
                <a:ea typeface="ＭＳ Ｐゴシック" charset="-128"/>
              </a:rPr>
              <a:t>(core);</a:t>
            </a:r>
            <a:endParaRPr lang="en-US" altLang="ja-JP" sz="1600" dirty="0">
              <a:latin typeface="Courier New" pitchFamily="49" charset="0"/>
              <a:ea typeface="ＭＳ Ｐゴシック" charset="-128"/>
            </a:endParaRPr>
          </a:p>
          <a:p>
            <a:pPr marL="180975" indent="-180975">
              <a:lnSpc>
                <a:spcPct val="80000"/>
              </a:lnSpc>
            </a:pPr>
            <a:r>
              <a:rPr lang="en-US" altLang="ja-JP" sz="1600" dirty="0">
                <a:latin typeface="Courier New" pitchFamily="49" charset="0"/>
                <a:ea typeface="ＭＳ Ｐゴシック" charset="-128"/>
              </a:rPr>
              <a:t>sub new {...}</a:t>
            </a:r>
          </a:p>
          <a:p>
            <a:pPr marL="180975" indent="-180975">
              <a:lnSpc>
                <a:spcPct val="80000"/>
              </a:lnSpc>
            </a:pPr>
            <a:r>
              <a:rPr lang="en-US" altLang="ja-JP" sz="1600" dirty="0">
                <a:latin typeface="Courier New" pitchFamily="49" charset="0"/>
                <a:ea typeface="ＭＳ Ｐゴシック" charset="-128"/>
              </a:rPr>
              <a:t>sub before {...}</a:t>
            </a:r>
          </a:p>
          <a:p>
            <a:pPr marL="180975" indent="-180975">
              <a:lnSpc>
                <a:spcPct val="80000"/>
              </a:lnSpc>
            </a:pPr>
            <a:r>
              <a:rPr lang="en-US" altLang="ja-JP" sz="1600" dirty="0">
                <a:latin typeface="Courier New" pitchFamily="49" charset="0"/>
                <a:ea typeface="ＭＳ Ｐゴシック" charset="-128"/>
              </a:rPr>
              <a:t>sub after {...}</a:t>
            </a:r>
          </a:p>
          <a:p>
            <a:pPr marL="180975" indent="-180975">
              <a:lnSpc>
                <a:spcPct val="80000"/>
              </a:lnSpc>
            </a:pPr>
            <a:r>
              <a:rPr lang="en-US" altLang="ja-JP" sz="1600" dirty="0" smtClean="0">
                <a:latin typeface="Courier New" pitchFamily="49" charset="0"/>
                <a:ea typeface="ＭＳ Ｐゴシック" charset="-128"/>
              </a:rPr>
              <a:t>sub </a:t>
            </a:r>
            <a:r>
              <a:rPr lang="en-US" altLang="ja-JP" sz="1600" dirty="0">
                <a:latin typeface="Courier New" pitchFamily="49" charset="0"/>
                <a:ea typeface="ＭＳ Ｐゴシック" charset="-128"/>
              </a:rPr>
              <a:t>start {...}</a:t>
            </a:r>
          </a:p>
        </p:txBody>
      </p:sp>
      <p:grpSp>
        <p:nvGrpSpPr>
          <p:cNvPr id="15376" name="Group 72"/>
          <p:cNvGrpSpPr>
            <a:grpSpLocks/>
          </p:cNvGrpSpPr>
          <p:nvPr/>
        </p:nvGrpSpPr>
        <p:grpSpPr bwMode="auto">
          <a:xfrm>
            <a:off x="5219702" y="1558275"/>
            <a:ext cx="865188" cy="576262"/>
            <a:chOff x="3787" y="845"/>
            <a:chExt cx="545" cy="363"/>
          </a:xfrm>
          <a:solidFill>
            <a:srgbClr val="00B050"/>
          </a:solidFill>
        </p:grpSpPr>
        <p:sp>
          <p:nvSpPr>
            <p:cNvPr id="15379" name="Rectangle 69"/>
            <p:cNvSpPr>
              <a:spLocks noChangeArrowheads="1"/>
            </p:cNvSpPr>
            <p:nvPr/>
          </p:nvSpPr>
          <p:spPr bwMode="auto">
            <a:xfrm rot="16200000" flipH="1">
              <a:off x="4060" y="845"/>
              <a:ext cx="182" cy="363"/>
            </a:xfrm>
            <a:prstGeom prst="rect">
              <a:avLst/>
            </a:prstGeom>
            <a:grp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380" name="AutoShape 70"/>
            <p:cNvSpPr>
              <a:spLocks noChangeArrowheads="1"/>
            </p:cNvSpPr>
            <p:nvPr/>
          </p:nvSpPr>
          <p:spPr bwMode="auto">
            <a:xfrm rot="16200000" flipH="1">
              <a:off x="3696" y="936"/>
              <a:ext cx="363" cy="182"/>
            </a:xfrm>
            <a:prstGeom prst="triangle">
              <a:avLst>
                <a:gd name="adj" fmla="val 50000"/>
              </a:avLst>
            </a:prstGeom>
            <a:grp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5377" name="AutoShape 71"/>
          <p:cNvSpPr>
            <a:spLocks noChangeArrowheads="1"/>
          </p:cNvSpPr>
          <p:nvPr/>
        </p:nvSpPr>
        <p:spPr bwMode="auto">
          <a:xfrm rot="5400000">
            <a:off x="5868197" y="1701943"/>
            <a:ext cx="576262" cy="288925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78" name="Rectangle 73"/>
          <p:cNvSpPr>
            <a:spLocks noChangeArrowheads="1"/>
          </p:cNvSpPr>
          <p:nvPr/>
        </p:nvSpPr>
        <p:spPr bwMode="auto">
          <a:xfrm>
            <a:off x="6300790" y="1340787"/>
            <a:ext cx="20161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tabLst>
                <a:tab pos="185738" algn="l"/>
              </a:tabLst>
            </a:pPr>
            <a:r>
              <a:rPr lang="en-US" altLang="ja-JP" b="0" dirty="0">
                <a:ea typeface="HGP創英角ｺﾞｼｯｸUB" pitchFamily="50" charset="-128"/>
              </a:rPr>
              <a:t>job scheduler via</a:t>
            </a:r>
          </a:p>
          <a:p>
            <a:pPr>
              <a:tabLst>
                <a:tab pos="185738" algn="l"/>
              </a:tabLst>
            </a:pPr>
            <a:r>
              <a:rPr lang="en-US" altLang="ja-JP" b="0" dirty="0">
                <a:ea typeface="HGP創英角ｺﾞｼｯｸUB" pitchFamily="50" charset="-128"/>
              </a:rPr>
              <a:t>job management</a:t>
            </a:r>
          </a:p>
          <a:p>
            <a:pPr>
              <a:tabLst>
                <a:tab pos="185738" algn="l"/>
              </a:tabLst>
            </a:pPr>
            <a:r>
              <a:rPr lang="en-US" altLang="ja-JP" b="0" dirty="0">
                <a:ea typeface="HGP創英角ｺﾞｼｯｸUB" pitchFamily="50" charset="-128"/>
              </a:rPr>
              <a:t>module</a:t>
            </a:r>
          </a:p>
        </p:txBody>
      </p:sp>
      <p:sp>
        <p:nvSpPr>
          <p:cNvPr id="35" name="正方形/長方形 34"/>
          <p:cNvSpPr/>
          <p:nvPr/>
        </p:nvSpPr>
        <p:spPr>
          <a:xfrm>
            <a:off x="6173380" y="5259547"/>
            <a:ext cx="2143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b="0" dirty="0" smtClean="0">
                <a:ea typeface="HGP創英角ｺﾞｼｯｸUB" pitchFamily="50" charset="-128"/>
              </a:rPr>
              <a:t>extend</a:t>
            </a:r>
            <a:endParaRPr lang="ja-JP" altLang="en-US" dirty="0"/>
          </a:p>
        </p:txBody>
      </p:sp>
      <p:sp>
        <p:nvSpPr>
          <p:cNvPr id="36" name="正方形/長方形 35"/>
          <p:cNvSpPr/>
          <p:nvPr/>
        </p:nvSpPr>
        <p:spPr>
          <a:xfrm>
            <a:off x="-468700" y="5219968"/>
            <a:ext cx="2143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b="0" dirty="0" smtClean="0">
                <a:ea typeface="HGP創英角ｺﾞｼｯｸUB" pitchFamily="50" charset="-128"/>
              </a:rPr>
              <a:t>extend</a:t>
            </a:r>
            <a:endParaRPr lang="ja-JP" altLang="en-US" dirty="0"/>
          </a:p>
        </p:txBody>
      </p:sp>
      <p:sp>
        <p:nvSpPr>
          <p:cNvPr id="28" name="正方形/長方形 27"/>
          <p:cNvSpPr/>
          <p:nvPr/>
        </p:nvSpPr>
        <p:spPr>
          <a:xfrm>
            <a:off x="4355970" y="2699618"/>
            <a:ext cx="2143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b="0" dirty="0" smtClean="0">
                <a:ea typeface="HGP創英角ｺﾞｼｯｸUB" pitchFamily="50" charset="-128"/>
              </a:rPr>
              <a:t>extend</a:t>
            </a:r>
            <a:endParaRPr lang="ja-JP" altLang="en-US" dirty="0"/>
          </a:p>
        </p:txBody>
      </p:sp>
      <p:sp>
        <p:nvSpPr>
          <p:cNvPr id="29" name="正方形/長方形 28"/>
          <p:cNvSpPr/>
          <p:nvPr/>
        </p:nvSpPr>
        <p:spPr>
          <a:xfrm>
            <a:off x="971500" y="2699618"/>
            <a:ext cx="2143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b="0" dirty="0" smtClean="0">
                <a:ea typeface="HGP創英角ｺﾞｼｯｸUB" pitchFamily="50" charset="-128"/>
              </a:rPr>
              <a:t>extend</a:t>
            </a:r>
            <a:endParaRPr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WPSE2012@Kobe, Feb. 29th</a:t>
            </a:r>
            <a:endParaRPr lang="en-US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Spawn-sync style notation</a:t>
            </a:r>
            <a:endParaRPr kumimoji="1" lang="ja-JP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51400" y="1350170"/>
            <a:ext cx="8209140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3333CC"/>
              </a:buClr>
              <a:buFont typeface="Wingdings" pitchFamily="2" charset="2"/>
              <a:buNone/>
              <a:defRPr/>
            </a:pPr>
            <a:r>
              <a:rPr lang="en-US" altLang="ja-JP" sz="2000" dirty="0" smtClean="0">
                <a:solidFill>
                  <a:srgbClr val="000000"/>
                </a:solidFill>
                <a:latin typeface="Courier New" pitchFamily="49" charset="0"/>
              </a:rPr>
              <a:t>use base </a:t>
            </a:r>
            <a:r>
              <a:rPr lang="en-US" altLang="ja-JP" sz="2000" dirty="0" err="1" smtClean="0">
                <a:solidFill>
                  <a:srgbClr val="000000"/>
                </a:solidFill>
                <a:latin typeface="Courier New" pitchFamily="49" charset="0"/>
              </a:rPr>
              <a:t>qw</a:t>
            </a:r>
            <a:r>
              <a:rPr lang="en-US" altLang="ja-JP" sz="2000" dirty="0" smtClean="0">
                <a:solidFill>
                  <a:srgbClr val="000000"/>
                </a:solidFill>
                <a:latin typeface="Courier New" pitchFamily="49" charset="0"/>
              </a:rPr>
              <a:t>(core);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3333CC"/>
              </a:buClr>
              <a:buFont typeface="Wingdings" pitchFamily="2" charset="2"/>
              <a:buNone/>
              <a:defRPr/>
            </a:pPr>
            <a:endParaRPr lang="en-US" altLang="ja-JP" sz="20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3333CC"/>
              </a:buClr>
              <a:buFont typeface="Wingdings" pitchFamily="2" charset="2"/>
              <a:buNone/>
              <a:defRPr/>
            </a:pPr>
            <a:r>
              <a:rPr lang="en-US" altLang="ja-JP" sz="2000" dirty="0" smtClean="0">
                <a:solidFill>
                  <a:srgbClr val="000000"/>
                </a:solidFill>
                <a:latin typeface="Courier New" pitchFamily="49" charset="0"/>
              </a:rPr>
              <a:t>sub </a:t>
            </a:r>
            <a:r>
              <a:rPr lang="en-US" altLang="ja-JP" sz="2000" dirty="0" smtClean="0">
                <a:solidFill>
                  <a:srgbClr val="00B050"/>
                </a:solidFill>
                <a:latin typeface="Courier New" pitchFamily="49" charset="0"/>
              </a:rPr>
              <a:t>analyze</a:t>
            </a:r>
            <a:r>
              <a:rPr lang="en-US" altLang="ja-JP" sz="2000" dirty="0" smtClean="0">
                <a:solidFill>
                  <a:srgbClr val="000000"/>
                </a:solidFill>
                <a:latin typeface="Courier New" pitchFamily="49" charset="0"/>
              </a:rPr>
              <a:t> {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3333CC"/>
              </a:buClr>
              <a:buFont typeface="Wingdings" pitchFamily="2" charset="2"/>
              <a:buNone/>
              <a:defRPr/>
            </a:pPr>
            <a:r>
              <a:rPr lang="en-US" altLang="ja-JP" sz="2000" dirty="0" smtClean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en-US" altLang="ja-JP" sz="2000" i="1" dirty="0">
                <a:latin typeface="Times New Roman" pitchFamily="18" charset="0"/>
              </a:rPr>
              <a:t>analyze output file </a:t>
            </a:r>
            <a:r>
              <a:rPr lang="en-US" altLang="ja-JP" sz="2000" dirty="0">
                <a:latin typeface="Times New Roman" pitchFamily="18" charset="0"/>
              </a:rPr>
              <a:t>(</a:t>
            </a:r>
            <a:r>
              <a:rPr lang="en-US" altLang="ja-JP" sz="2000" i="1" dirty="0">
                <a:latin typeface="Times New Roman" pitchFamily="18" charset="0"/>
              </a:rPr>
              <a:t>application dependent</a:t>
            </a:r>
            <a:r>
              <a:rPr lang="en-US" altLang="ja-JP" sz="2000" dirty="0">
                <a:latin typeface="Times New Roman" pitchFamily="18" charset="0"/>
              </a:rPr>
              <a:t>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3333CC"/>
              </a:buClr>
              <a:buFont typeface="Wingdings" pitchFamily="2" charset="2"/>
              <a:buNone/>
              <a:defRPr/>
            </a:pPr>
            <a:r>
              <a:rPr lang="en-US" altLang="ja-JP" sz="2000" dirty="0" smtClean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en-US" altLang="ja-JP" sz="20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3333CC"/>
              </a:buClr>
              <a:buFont typeface="Wingdings" pitchFamily="2" charset="2"/>
              <a:buNone/>
              <a:defRPr/>
            </a:pPr>
            <a:endParaRPr lang="en-US" altLang="ja-JP" sz="2000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3333CC"/>
              </a:buClr>
              <a:buFont typeface="Wingdings" pitchFamily="2" charset="2"/>
              <a:buNone/>
              <a:defRPr/>
            </a:pPr>
            <a:r>
              <a:rPr lang="en-US" altLang="ja-JP" sz="2000" dirty="0" err="1">
                <a:solidFill>
                  <a:srgbClr val="000000"/>
                </a:solidFill>
                <a:latin typeface="Courier New" pitchFamily="49" charset="0"/>
              </a:rPr>
              <a:t>f</a:t>
            </a:r>
            <a:r>
              <a:rPr lang="en-US" altLang="ja-JP" sz="2000" dirty="0" err="1" smtClean="0">
                <a:solidFill>
                  <a:srgbClr val="000000"/>
                </a:solidFill>
                <a:latin typeface="Courier New" pitchFamily="49" charset="0"/>
              </a:rPr>
              <a:t>oreach</a:t>
            </a:r>
            <a:r>
              <a:rPr lang="en-US" altLang="ja-JP" sz="20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ja-JP" sz="2000" dirty="0">
                <a:solidFill>
                  <a:srgbClr val="00B050"/>
                </a:solidFill>
                <a:latin typeface="Courier New" pitchFamily="49" charset="0"/>
              </a:rPr>
              <a:t>$i</a:t>
            </a:r>
            <a:r>
              <a:rPr lang="en-US" altLang="ja-JP" sz="2000" dirty="0" smtClean="0">
                <a:solidFill>
                  <a:srgbClr val="000000"/>
                </a:solidFill>
                <a:latin typeface="Courier New" pitchFamily="49" charset="0"/>
              </a:rPr>
              <a:t> (0..999) {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3333CC"/>
              </a:buClr>
              <a:buFont typeface="Wingdings" pitchFamily="2" charset="2"/>
              <a:buNone/>
              <a:defRPr/>
            </a:pPr>
            <a:r>
              <a:rPr lang="en-US" altLang="ja-JP" sz="2000" dirty="0" smtClean="0">
                <a:solidFill>
                  <a:srgbClr val="FF0000"/>
                </a:solidFill>
                <a:latin typeface="Courier New" pitchFamily="49" charset="0"/>
              </a:rPr>
              <a:t>  spawn</a:t>
            </a:r>
            <a:r>
              <a:rPr lang="en-US" altLang="ja-JP" sz="20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ja-JP" sz="2000" dirty="0" smtClean="0">
                <a:solidFill>
                  <a:srgbClr val="FF0000"/>
                </a:solidFill>
                <a:latin typeface="Courier New" pitchFamily="49" charset="0"/>
              </a:rPr>
              <a:t>{          </a:t>
            </a:r>
            <a:r>
              <a:rPr lang="en-US" altLang="ja-JP" sz="2000" dirty="0" smtClean="0">
                <a:solidFill>
                  <a:srgbClr val="7030A0"/>
                </a:solidFill>
                <a:latin typeface="Courier New" pitchFamily="49" charset="0"/>
              </a:rPr>
              <a:t># </a:t>
            </a:r>
            <a:r>
              <a:rPr lang="en-US" altLang="ja-JP" sz="2000" i="1" dirty="0" smtClean="0">
                <a:solidFill>
                  <a:srgbClr val="7030A0"/>
                </a:solidFill>
                <a:latin typeface="Times New Roman" pitchFamily="18" charset="0"/>
              </a:rPr>
              <a:t>executed in a concurrent job</a:t>
            </a:r>
            <a:endParaRPr lang="en-US" altLang="ja-JP" sz="2000" dirty="0" smtClean="0">
              <a:solidFill>
                <a:srgbClr val="FF0000"/>
              </a:solidFill>
              <a:latin typeface="Courier New" pitchFamily="49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3333CC"/>
              </a:buClr>
              <a:buFont typeface="Wingdings" pitchFamily="2" charset="2"/>
              <a:buNone/>
              <a:defRPr/>
            </a:pPr>
            <a:r>
              <a:rPr lang="en-US" altLang="ja-JP" sz="2000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ja-JP" sz="2000" dirty="0" smtClean="0">
                <a:solidFill>
                  <a:schemeClr val="bg2"/>
                </a:solidFill>
                <a:latin typeface="Courier New" pitchFamily="49" charset="0"/>
              </a:rPr>
              <a:t>system ("calcuate.exe </a:t>
            </a:r>
            <a:r>
              <a:rPr lang="en-US" altLang="ja-JP" sz="2000" dirty="0">
                <a:solidFill>
                  <a:schemeClr val="bg2"/>
                </a:solidFill>
                <a:latin typeface="Courier New" pitchFamily="49" charset="0"/>
              </a:rPr>
              <a:t>input</a:t>
            </a:r>
            <a:r>
              <a:rPr lang="en-US" altLang="ja-JP" sz="2000" dirty="0">
                <a:solidFill>
                  <a:srgbClr val="00B050"/>
                </a:solidFill>
                <a:latin typeface="Courier New" pitchFamily="49" charset="0"/>
              </a:rPr>
              <a:t>$i</a:t>
            </a:r>
            <a:r>
              <a:rPr lang="en-US" altLang="ja-JP" sz="2000" dirty="0">
                <a:solidFill>
                  <a:schemeClr val="bg2"/>
                </a:solidFill>
                <a:latin typeface="Courier New" pitchFamily="49" charset="0"/>
              </a:rPr>
              <a:t>.dat output</a:t>
            </a:r>
            <a:r>
              <a:rPr lang="en-US" altLang="ja-JP" sz="2000" dirty="0">
                <a:solidFill>
                  <a:srgbClr val="00B050"/>
                </a:solidFill>
                <a:latin typeface="Courier New" pitchFamily="49" charset="0"/>
              </a:rPr>
              <a:t>$i</a:t>
            </a:r>
            <a:r>
              <a:rPr lang="en-US" altLang="ja-JP" sz="2000" dirty="0">
                <a:solidFill>
                  <a:schemeClr val="bg2"/>
                </a:solidFill>
                <a:latin typeface="Courier New" pitchFamily="49" charset="0"/>
              </a:rPr>
              <a:t>.dat</a:t>
            </a:r>
            <a:r>
              <a:rPr lang="en-US" altLang="ja-JP" sz="2000" dirty="0" smtClean="0">
                <a:solidFill>
                  <a:schemeClr val="bg2"/>
                </a:solidFill>
                <a:latin typeface="Courier New" pitchFamily="49" charset="0"/>
              </a:rPr>
              <a:t>");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3333CC"/>
              </a:buClr>
              <a:buNone/>
              <a:defRPr/>
            </a:pPr>
            <a:r>
              <a:rPr lang="en-US" altLang="ja-JP" sz="2000" dirty="0" smtClean="0">
                <a:solidFill>
                  <a:srgbClr val="FF0000"/>
                </a:solidFill>
                <a:latin typeface="Courier New" pitchFamily="49" charset="0"/>
              </a:rPr>
              <a:t>    </a:t>
            </a:r>
            <a:r>
              <a:rPr lang="en-US" altLang="ja-JP" sz="2000" dirty="0" smtClean="0">
                <a:solidFill>
                  <a:srgbClr val="00B050"/>
                </a:solidFill>
                <a:latin typeface="Courier New" pitchFamily="49" charset="0"/>
              </a:rPr>
              <a:t>analyze</a:t>
            </a:r>
            <a:r>
              <a:rPr lang="en-US" altLang="ja-JP" sz="2000" dirty="0" smtClean="0">
                <a:solidFill>
                  <a:schemeClr val="bg2"/>
                </a:solidFill>
                <a:latin typeface="Courier New" pitchFamily="49" charset="0"/>
              </a:rPr>
              <a:t>("output</a:t>
            </a:r>
            <a:r>
              <a:rPr lang="en-US" altLang="ja-JP" sz="2000" dirty="0">
                <a:solidFill>
                  <a:srgbClr val="00B050"/>
                </a:solidFill>
                <a:latin typeface="Courier New" pitchFamily="49" charset="0"/>
              </a:rPr>
              <a:t>$i</a:t>
            </a:r>
            <a:r>
              <a:rPr lang="en-US" altLang="ja-JP" sz="2000" dirty="0" smtClean="0">
                <a:solidFill>
                  <a:schemeClr val="bg2"/>
                </a:solidFill>
                <a:latin typeface="Courier New" pitchFamily="49" charset="0"/>
              </a:rPr>
              <a:t>.dat");</a:t>
            </a:r>
            <a:r>
              <a:rPr lang="en-US" altLang="ja-JP" sz="2000" i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altLang="ja-JP" sz="2000" dirty="0">
                <a:solidFill>
                  <a:srgbClr val="7030A0"/>
                </a:solidFill>
                <a:latin typeface="Courier New" pitchFamily="49" charset="0"/>
              </a:rPr>
              <a:t>#</a:t>
            </a:r>
            <a:r>
              <a:rPr lang="en-US" altLang="ja-JP" sz="2000" i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altLang="ja-JP" sz="2000" i="1" dirty="0">
                <a:solidFill>
                  <a:srgbClr val="7030A0"/>
                </a:solidFill>
                <a:latin typeface="Times New Roman" pitchFamily="18" charset="0"/>
              </a:rPr>
              <a:t>time-consuming post processing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3333CC"/>
              </a:buClr>
              <a:buFont typeface="Wingdings" pitchFamily="2" charset="2"/>
              <a:buNone/>
              <a:defRPr/>
            </a:pPr>
            <a:r>
              <a:rPr lang="en-US" altLang="ja-JP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ja-JP" sz="20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ja-JP" sz="2000" dirty="0" smtClean="0">
                <a:solidFill>
                  <a:srgbClr val="FF0000"/>
                </a:solidFill>
                <a:latin typeface="Courier New" pitchFamily="49" charset="0"/>
              </a:rPr>
              <a:t>} (</a:t>
            </a:r>
            <a:r>
              <a:rPr lang="en-US" altLang="ja-JP" sz="2000" dirty="0" err="1" smtClean="0">
                <a:solidFill>
                  <a:srgbClr val="FF0000"/>
                </a:solidFill>
                <a:latin typeface="Courier New" pitchFamily="49" charset="0"/>
              </a:rPr>
              <a:t>JS_node</a:t>
            </a:r>
            <a:r>
              <a:rPr lang="en-US" altLang="ja-JP" sz="2000" dirty="0" smtClean="0">
                <a:solidFill>
                  <a:srgbClr val="FF0000"/>
                </a:solidFill>
                <a:latin typeface="Courier New" pitchFamily="49" charset="0"/>
              </a:rPr>
              <a:t>=&gt; 1, </a:t>
            </a:r>
            <a:r>
              <a:rPr lang="en-US" altLang="ja-JP" sz="2000" dirty="0" err="1" smtClean="0">
                <a:solidFill>
                  <a:srgbClr val="FF0000"/>
                </a:solidFill>
                <a:latin typeface="Courier New" pitchFamily="49" charset="0"/>
              </a:rPr>
              <a:t>JS_cpu</a:t>
            </a:r>
            <a:r>
              <a:rPr lang="en-US" altLang="ja-JP" sz="2000" dirty="0" smtClean="0">
                <a:solidFill>
                  <a:srgbClr val="FF0000"/>
                </a:solidFill>
                <a:latin typeface="Courier New" pitchFamily="49" charset="0"/>
              </a:rPr>
              <a:t> =&gt; 16)</a:t>
            </a:r>
            <a:r>
              <a:rPr lang="en-US" altLang="ja-JP" sz="2000" dirty="0" smtClean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eaLnBrk="1" hangingPunct="1">
              <a:lnSpc>
                <a:spcPct val="90000"/>
              </a:lnSpc>
              <a:buClr>
                <a:srgbClr val="3333CC"/>
              </a:buClr>
              <a:buFont typeface="Wingdings" pitchFamily="2" charset="2"/>
              <a:buNone/>
            </a:pPr>
            <a:r>
              <a:rPr lang="en-US" altLang="ja-JP" sz="2000" dirty="0" smtClean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  <a:p>
            <a:pPr eaLnBrk="1" hangingPunct="1">
              <a:lnSpc>
                <a:spcPct val="90000"/>
              </a:lnSpc>
              <a:buClr>
                <a:srgbClr val="3333CC"/>
              </a:buClr>
              <a:buFont typeface="Wingdings" pitchFamily="2" charset="2"/>
              <a:buNone/>
            </a:pPr>
            <a:r>
              <a:rPr lang="en-US" altLang="ja-JP" sz="2000" dirty="0" smtClean="0">
                <a:solidFill>
                  <a:srgbClr val="FF0000"/>
                </a:solidFill>
                <a:latin typeface="Courier New" pitchFamily="49" charset="0"/>
              </a:rPr>
              <a:t>sync;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WPSE2012@Kobe, Feb. 29th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9640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Fault Resilience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400" y="1350170"/>
            <a:ext cx="8076055" cy="3086970"/>
          </a:xfrm>
        </p:spPr>
        <p:txBody>
          <a:bodyPr/>
          <a:lstStyle/>
          <a:p>
            <a:pPr eaLnBrk="1" hangingPunct="1"/>
            <a:r>
              <a:rPr lang="en-US" altLang="ja-JP" dirty="0"/>
              <a:t>Xcrypt can </a:t>
            </a:r>
            <a:r>
              <a:rPr lang="en-US" altLang="ja-JP" dirty="0">
                <a:solidFill>
                  <a:srgbClr val="FF0000"/>
                </a:solidFill>
              </a:rPr>
              <a:t>restore the original state </a:t>
            </a:r>
            <a:r>
              <a:rPr lang="en-US" altLang="ja-JP" dirty="0"/>
              <a:t>quickly even if </a:t>
            </a:r>
            <a:r>
              <a:rPr lang="en-US" altLang="ja-JP" dirty="0">
                <a:solidFill>
                  <a:srgbClr val="7030A0"/>
                </a:solidFill>
              </a:rPr>
              <a:t>jobs</a:t>
            </a:r>
            <a:r>
              <a:rPr lang="en-US" altLang="ja-JP" dirty="0"/>
              <a:t> or </a:t>
            </a:r>
            <a:r>
              <a:rPr lang="en-US" altLang="ja-JP" dirty="0">
                <a:solidFill>
                  <a:srgbClr val="7030A0"/>
                </a:solidFill>
              </a:rPr>
              <a:t>Xcrypt itself </a:t>
            </a:r>
            <a:r>
              <a:rPr lang="en-US" altLang="ja-JP" dirty="0">
                <a:solidFill>
                  <a:srgbClr val="FF0000"/>
                </a:solidFill>
              </a:rPr>
              <a:t>aborted</a:t>
            </a:r>
          </a:p>
          <a:p>
            <a:pPr eaLnBrk="1" hangingPunct="1"/>
            <a:r>
              <a:rPr lang="en-US" altLang="ja-JP" dirty="0"/>
              <a:t>You can also </a:t>
            </a:r>
            <a:r>
              <a:rPr lang="en-US" altLang="ja-JP" dirty="0">
                <a:solidFill>
                  <a:srgbClr val="FF0000"/>
                </a:solidFill>
              </a:rPr>
              <a:t>retry</a:t>
            </a:r>
            <a:r>
              <a:rPr lang="en-US" altLang="ja-JP" dirty="0"/>
              <a:t> some </a:t>
            </a:r>
            <a:r>
              <a:rPr lang="en-US" altLang="ja-JP" dirty="0">
                <a:solidFill>
                  <a:srgbClr val="7030A0"/>
                </a:solidFill>
              </a:rPr>
              <a:t>finished jobs </a:t>
            </a:r>
            <a:r>
              <a:rPr lang="en-US" altLang="ja-JP" dirty="0"/>
              <a:t>after </a:t>
            </a:r>
            <a:r>
              <a:rPr lang="en-US" altLang="ja-JP" dirty="0">
                <a:solidFill>
                  <a:srgbClr val="FF0000"/>
                </a:solidFill>
              </a:rPr>
              <a:t>cancelling</a:t>
            </a:r>
            <a:r>
              <a:rPr lang="en-US" altLang="ja-JP" dirty="0"/>
              <a:t> them and modifying conditions</a:t>
            </a:r>
          </a:p>
          <a:p>
            <a:pPr lvl="1" eaLnBrk="1" hangingPunct="1">
              <a:lnSpc>
                <a:spcPct val="70000"/>
              </a:lnSpc>
            </a:pPr>
            <a:r>
              <a:rPr lang="en-US" altLang="ja-JP" dirty="0"/>
              <a:t>You have only to re-execute Xcrypt</a:t>
            </a:r>
          </a:p>
          <a:p>
            <a:pPr lvl="1" eaLnBrk="1" hangingPunct="1">
              <a:lnSpc>
                <a:spcPct val="70000"/>
              </a:lnSpc>
            </a:pPr>
            <a:r>
              <a:rPr lang="en-US" altLang="ja-JP" dirty="0"/>
              <a:t>Then, </a:t>
            </a:r>
            <a:r>
              <a:rPr lang="en-US" altLang="ja-JP" dirty="0" err="1"/>
              <a:t>Xcrypt</a:t>
            </a:r>
            <a:r>
              <a:rPr lang="en-US" altLang="ja-JP" dirty="0"/>
              <a:t> skips finished (part of) jobs</a:t>
            </a:r>
          </a:p>
          <a:p>
            <a:endParaRPr kumimoji="1" lang="ja-JP" altLang="en-US" dirty="0"/>
          </a:p>
        </p:txBody>
      </p:sp>
      <p:grpSp>
        <p:nvGrpSpPr>
          <p:cNvPr id="4" name="グループ化 43"/>
          <p:cNvGrpSpPr>
            <a:grpSpLocks/>
          </p:cNvGrpSpPr>
          <p:nvPr/>
        </p:nvGrpSpPr>
        <p:grpSpPr bwMode="auto">
          <a:xfrm>
            <a:off x="843950" y="5222665"/>
            <a:ext cx="6248400" cy="1374775"/>
            <a:chOff x="583824" y="1493110"/>
            <a:chExt cx="6248112" cy="1375296"/>
          </a:xfrm>
        </p:grpSpPr>
        <p:sp>
          <p:nvSpPr>
            <p:cNvPr id="5" name="円/楕円 4"/>
            <p:cNvSpPr/>
            <p:nvPr/>
          </p:nvSpPr>
          <p:spPr>
            <a:xfrm>
              <a:off x="583824" y="2069590"/>
              <a:ext cx="242877" cy="24298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1547393" y="1772616"/>
              <a:ext cx="1081037" cy="36049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3203078" y="1493110"/>
              <a:ext cx="1081038" cy="360499"/>
            </a:xfrm>
            <a:prstGeom prst="rect">
              <a:avLst/>
            </a:prstGeom>
            <a:gradFill>
              <a:gsLst>
                <a:gs pos="26250">
                  <a:schemeClr val="accent1">
                    <a:tint val="44500"/>
                    <a:satMod val="160000"/>
                    <a:lumMod val="76000"/>
                  </a:schemeClr>
                </a:gs>
                <a:gs pos="34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3203078" y="2010831"/>
              <a:ext cx="1081038" cy="36049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1547393" y="2504730"/>
              <a:ext cx="1081037" cy="3589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3203078" y="2504730"/>
              <a:ext cx="1081038" cy="358911"/>
            </a:xfrm>
            <a:prstGeom prst="rect">
              <a:avLst/>
            </a:prstGeom>
            <a:gradFill>
              <a:gsLst>
                <a:gs pos="43000">
                  <a:schemeClr val="accent1">
                    <a:tint val="44500"/>
                    <a:satMod val="160000"/>
                    <a:lumMod val="76000"/>
                  </a:schemeClr>
                </a:gs>
                <a:gs pos="58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4787330" y="2507906"/>
              <a:ext cx="1081038" cy="3605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" name="円/楕円 11"/>
            <p:cNvSpPr/>
            <p:nvPr/>
          </p:nvSpPr>
          <p:spPr>
            <a:xfrm>
              <a:off x="6589060" y="2069590"/>
              <a:ext cx="242876" cy="24298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cxnSp>
          <p:nvCxnSpPr>
            <p:cNvPr id="13" name="直線コネクタ 12"/>
            <p:cNvCxnSpPr>
              <a:stCxn id="5" idx="6"/>
              <a:endCxn id="6" idx="1"/>
            </p:cNvCxnSpPr>
            <p:nvPr/>
          </p:nvCxnSpPr>
          <p:spPr>
            <a:xfrm flipV="1">
              <a:off x="826701" y="1952071"/>
              <a:ext cx="720692" cy="238215"/>
            </a:xfrm>
            <a:prstGeom prst="line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>
              <a:stCxn id="5" idx="6"/>
              <a:endCxn id="9" idx="1"/>
            </p:cNvCxnSpPr>
            <p:nvPr/>
          </p:nvCxnSpPr>
          <p:spPr>
            <a:xfrm>
              <a:off x="826701" y="2190286"/>
              <a:ext cx="720692" cy="493900"/>
            </a:xfrm>
            <a:prstGeom prst="line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>
              <a:stCxn id="6" idx="3"/>
              <a:endCxn id="7" idx="1"/>
            </p:cNvCxnSpPr>
            <p:nvPr/>
          </p:nvCxnSpPr>
          <p:spPr>
            <a:xfrm flipV="1">
              <a:off x="2628430" y="1672565"/>
              <a:ext cx="574649" cy="279506"/>
            </a:xfrm>
            <a:prstGeom prst="line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>
              <a:stCxn id="9" idx="3"/>
              <a:endCxn id="10" idx="1"/>
            </p:cNvCxnSpPr>
            <p:nvPr/>
          </p:nvCxnSpPr>
          <p:spPr>
            <a:xfrm>
              <a:off x="2628430" y="2684186"/>
              <a:ext cx="574649" cy="0"/>
            </a:xfrm>
            <a:prstGeom prst="line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>
              <a:stCxn id="10" idx="3"/>
              <a:endCxn id="11" idx="1"/>
            </p:cNvCxnSpPr>
            <p:nvPr/>
          </p:nvCxnSpPr>
          <p:spPr>
            <a:xfrm>
              <a:off x="4284116" y="2684186"/>
              <a:ext cx="503214" cy="4764"/>
            </a:xfrm>
            <a:prstGeom prst="line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>
              <a:stCxn id="11" idx="3"/>
              <a:endCxn id="12" idx="2"/>
            </p:cNvCxnSpPr>
            <p:nvPr/>
          </p:nvCxnSpPr>
          <p:spPr>
            <a:xfrm flipV="1">
              <a:off x="5868368" y="2190286"/>
              <a:ext cx="720692" cy="498664"/>
            </a:xfrm>
            <a:prstGeom prst="line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>
              <a:stCxn id="7" idx="3"/>
              <a:endCxn id="12" idx="2"/>
            </p:cNvCxnSpPr>
            <p:nvPr/>
          </p:nvCxnSpPr>
          <p:spPr>
            <a:xfrm>
              <a:off x="4284116" y="1672565"/>
              <a:ext cx="2304944" cy="517721"/>
            </a:xfrm>
            <a:prstGeom prst="line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>
              <a:stCxn id="6" idx="3"/>
              <a:endCxn id="8" idx="1"/>
            </p:cNvCxnSpPr>
            <p:nvPr/>
          </p:nvCxnSpPr>
          <p:spPr>
            <a:xfrm>
              <a:off x="2628430" y="1952071"/>
              <a:ext cx="574649" cy="238215"/>
            </a:xfrm>
            <a:prstGeom prst="line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>
              <a:stCxn id="8" idx="3"/>
              <a:endCxn id="12" idx="2"/>
            </p:cNvCxnSpPr>
            <p:nvPr/>
          </p:nvCxnSpPr>
          <p:spPr>
            <a:xfrm>
              <a:off x="4284116" y="2190286"/>
              <a:ext cx="2304944" cy="0"/>
            </a:xfrm>
            <a:prstGeom prst="line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22" name="Picture 2" descr="C:\Users\tasuku\Documents\My Dropbox\cygwin\home\tasuku\work\e-science.unmanaged\presentations\sc10\poster\Cancel.svg.me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7855" y="1974987"/>
              <a:ext cx="432060" cy="432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フッター プレースホルダー 2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WPSE2012@Kobe, Feb. 29th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5472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dirty="0" smtClean="0"/>
              <a:t>File generation/extraction</a:t>
            </a:r>
            <a:endParaRPr lang="ja-JP" altLang="en-US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ja-JP" sz="2800" dirty="0" smtClean="0"/>
              <a:t>Input file generator / Output file extractor</a:t>
            </a:r>
          </a:p>
          <a:p>
            <a:pPr lvl="1" eaLnBrk="1" hangingPunct="1">
              <a:lnSpc>
                <a:spcPct val="70000"/>
              </a:lnSpc>
            </a:pPr>
            <a:r>
              <a:rPr lang="en-US" altLang="ja-JP" sz="2400" dirty="0" smtClean="0"/>
              <a:t>Higher level interface than </a:t>
            </a:r>
            <a:r>
              <a:rPr lang="en-US" altLang="ja-JP" sz="2400" dirty="0" err="1" smtClean="0"/>
              <a:t>sed</a:t>
            </a:r>
            <a:r>
              <a:rPr lang="en-US" altLang="ja-JP" sz="2400" dirty="0" smtClean="0"/>
              <a:t>/</a:t>
            </a:r>
            <a:r>
              <a:rPr lang="en-US" altLang="ja-JP" sz="2400" dirty="0" err="1" smtClean="0"/>
              <a:t>grep</a:t>
            </a:r>
            <a:endParaRPr lang="en-US" altLang="ja-JP" sz="2400" dirty="0" smtClean="0"/>
          </a:p>
          <a:p>
            <a:pPr lvl="2" eaLnBrk="1" hangingPunct="1">
              <a:lnSpc>
                <a:spcPct val="70000"/>
              </a:lnSpc>
            </a:pPr>
            <a:r>
              <a:rPr lang="en-US" altLang="ja-JP" sz="2000" dirty="0" smtClean="0"/>
              <a:t>e.g. FORTRAN </a:t>
            </a:r>
            <a:r>
              <a:rPr lang="en-US" altLang="ja-JP" sz="2000" dirty="0" err="1" smtClean="0"/>
              <a:t>namelist</a:t>
            </a:r>
            <a:r>
              <a:rPr lang="en-US" altLang="ja-JP" sz="2000" dirty="0" smtClean="0"/>
              <a:t> specific</a:t>
            </a:r>
          </a:p>
          <a:p>
            <a:pPr lvl="1" eaLnBrk="1" hangingPunct="1"/>
            <a:r>
              <a:rPr lang="en-US" altLang="ja-JP" sz="2400" dirty="0" smtClean="0"/>
              <a:t>Runs </a:t>
            </a:r>
            <a:r>
              <a:rPr lang="en-US" altLang="ja-JP" sz="2400" dirty="0" smtClean="0">
                <a:solidFill>
                  <a:srgbClr val="FF0000"/>
                </a:solidFill>
              </a:rPr>
              <a:t>in parallel as part of jobs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en-US" altLang="ja-JP" sz="2400" dirty="0" smtClean="0"/>
              <a:t>with referring to </a:t>
            </a:r>
            <a:r>
              <a:rPr lang="en-US" altLang="ja-JP" sz="2400" dirty="0" smtClean="0">
                <a:solidFill>
                  <a:srgbClr val="FF0000"/>
                </a:solidFill>
              </a:rPr>
              <a:t>variables defined in Xcrypt</a:t>
            </a:r>
            <a:endParaRPr lang="en-US" altLang="ja-JP" sz="2000" dirty="0">
              <a:solidFill>
                <a:srgbClr val="FF0000"/>
              </a:solidFill>
            </a:endParaRPr>
          </a:p>
          <a:p>
            <a:pPr eaLnBrk="1" hangingPunct="1"/>
            <a:endParaRPr lang="en-US" altLang="ja-JP" sz="2800" dirty="0" smtClean="0"/>
          </a:p>
          <a:p>
            <a:pPr eaLnBrk="1" hangingPunct="1"/>
            <a:r>
              <a:rPr lang="en-US" altLang="ja-JP" sz="2800" dirty="0" smtClean="0"/>
              <a:t>Example</a:t>
            </a:r>
          </a:p>
          <a:p>
            <a:pPr lvl="1" eaLnBrk="1" hangingPunct="1"/>
            <a:r>
              <a:rPr lang="en-US" altLang="ja-JP" sz="2400" dirty="0" smtClean="0"/>
              <a:t>$in-&gt;</a:t>
            </a:r>
            <a:r>
              <a:rPr lang="en-US" altLang="ja-JP" sz="2400" dirty="0" err="1" smtClean="0"/>
              <a:t>replace_key_value</a:t>
            </a:r>
            <a:r>
              <a:rPr lang="en-US" altLang="ja-JP" sz="2400" dirty="0" smtClean="0"/>
              <a:t>(‘</a:t>
            </a:r>
            <a:r>
              <a:rPr lang="en-US" altLang="ja-JP" sz="2400" dirty="0" err="1" smtClean="0"/>
              <a:t>param</a:t>
            </a:r>
            <a:r>
              <a:rPr lang="en-US" altLang="ja-JP" sz="2400" dirty="0" smtClean="0"/>
              <a:t>’, 30);</a:t>
            </a:r>
          </a:p>
          <a:p>
            <a:pPr lvl="2" eaLnBrk="1" hangingPunct="1"/>
            <a:r>
              <a:rPr lang="en-US" altLang="ja-JP" sz="2000" dirty="0" smtClean="0"/>
              <a:t>Replace the value of ‘</a:t>
            </a:r>
            <a:r>
              <a:rPr lang="en-US" altLang="ja-JP" sz="2000" dirty="0" err="1" smtClean="0"/>
              <a:t>param</a:t>
            </a:r>
            <a:r>
              <a:rPr lang="en-US" altLang="ja-JP" sz="2000" dirty="0" smtClean="0"/>
              <a:t>’ in the FORTRAN </a:t>
            </a:r>
            <a:r>
              <a:rPr lang="en-US" altLang="ja-JP" sz="2000" dirty="0" err="1" smtClean="0"/>
              <a:t>namelist</a:t>
            </a:r>
            <a:endParaRPr lang="en-US" altLang="ja-JP" sz="2000" dirty="0"/>
          </a:p>
          <a:p>
            <a:pPr lvl="1" eaLnBrk="1" hangingPunct="1"/>
            <a:r>
              <a:rPr lang="en-US" altLang="ja-JP" sz="2400" dirty="0" smtClean="0"/>
              <a:t>$out-&gt;</a:t>
            </a:r>
            <a:r>
              <a:rPr lang="en-US" altLang="ja-JP" sz="2400" dirty="0" err="1" smtClean="0"/>
              <a:t>extract_line_rn</a:t>
            </a:r>
            <a:r>
              <a:rPr lang="en-US" altLang="ja-JP" sz="2400" dirty="0" smtClean="0"/>
              <a:t>(‘finish‘, -1);</a:t>
            </a:r>
          </a:p>
          <a:p>
            <a:pPr lvl="2" eaLnBrk="1" hangingPunct="1"/>
            <a:r>
              <a:rPr lang="en-US" altLang="ja-JP" sz="2000" dirty="0" smtClean="0"/>
              <a:t>Get the lines that include ‘finish’ and their previous lines.</a:t>
            </a:r>
          </a:p>
          <a:p>
            <a:pPr lvl="2" eaLnBrk="1" hangingPunct="1"/>
            <a:endParaRPr lang="en-US" altLang="ja-JP" sz="2000" dirty="0" smtClean="0"/>
          </a:p>
          <a:p>
            <a:pPr lvl="2" eaLnBrk="1" hangingPunct="1"/>
            <a:endParaRPr lang="en-US" altLang="ja-JP" sz="2000" dirty="0" smtClean="0"/>
          </a:p>
          <a:p>
            <a:pPr lvl="1" eaLnBrk="1" hangingPunct="1"/>
            <a:endParaRPr lang="en-US" altLang="ja-JP" sz="2000" dirty="0" smtClean="0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WPSE2012@Kobe, Feb. 29th</a:t>
            </a:r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Remote job submission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ja-JP" dirty="0"/>
              <a:t>Remote job submission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dirty="0"/>
              <a:t>Submit jobs from Xcrypt on your laptop PC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dirty="0" smtClean="0"/>
              <a:t>Enables job </a:t>
            </a:r>
            <a:r>
              <a:rPr lang="en-US" altLang="ja-JP" dirty="0"/>
              <a:t>parallel processing </a:t>
            </a:r>
            <a:r>
              <a:rPr lang="en-US" altLang="ja-JP" dirty="0">
                <a:solidFill>
                  <a:srgbClr val="FF0000"/>
                </a:solidFill>
              </a:rPr>
              <a:t>among multiple </a:t>
            </a:r>
            <a:r>
              <a:rPr lang="en-US" altLang="ja-JP" dirty="0" smtClean="0">
                <a:solidFill>
                  <a:srgbClr val="FF0000"/>
                </a:solidFill>
              </a:rPr>
              <a:t>supercomputers</a:t>
            </a:r>
            <a:r>
              <a:rPr lang="en-US" altLang="ja-JP" dirty="0" smtClean="0"/>
              <a:t> by a single script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dirty="0" smtClean="0"/>
              <a:t>APIs for transferring files from/to remote login nodes.</a:t>
            </a:r>
          </a:p>
          <a:p>
            <a:pPr eaLnBrk="1" hangingPunct="1">
              <a:lnSpc>
                <a:spcPct val="90000"/>
              </a:lnSpc>
            </a:pPr>
            <a:endParaRPr lang="en-US" altLang="ja-JP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ja-JP" dirty="0"/>
          </a:p>
          <a:p>
            <a:pPr eaLnBrk="1" hangingPunct="1">
              <a:lnSpc>
                <a:spcPct val="90000"/>
              </a:lnSpc>
            </a:pPr>
            <a:endParaRPr lang="en-US" altLang="ja-JP" dirty="0">
              <a:solidFill>
                <a:srgbClr val="FF0000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WPSE2012@Kobe, Feb. 29th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4532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Example (remote submission)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ja-JP" sz="2400" dirty="0"/>
              <a:t>my $env1 = </a:t>
            </a:r>
            <a:r>
              <a:rPr lang="en-US" altLang="ja-JP" sz="2400" dirty="0">
                <a:solidFill>
                  <a:srgbClr val="FF0000"/>
                </a:solidFill>
              </a:rPr>
              <a:t>&amp;</a:t>
            </a:r>
            <a:r>
              <a:rPr lang="en-US" altLang="ja-JP" sz="2400" dirty="0" err="1">
                <a:solidFill>
                  <a:srgbClr val="FF0000"/>
                </a:solidFill>
              </a:rPr>
              <a:t>add_host</a:t>
            </a:r>
            <a:r>
              <a:rPr lang="en-US" altLang="ja-JP" sz="2400" dirty="0" smtClean="0"/>
              <a:t>({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ja-JP" sz="2400" dirty="0"/>
              <a:t> </a:t>
            </a:r>
            <a:r>
              <a:rPr lang="en-US" altLang="ja-JP" sz="2400" dirty="0" smtClean="0"/>
              <a:t> 'host</a:t>
            </a:r>
            <a:r>
              <a:rPr lang="en-US" altLang="ja-JP" sz="2400" dirty="0"/>
              <a:t>' =&gt; </a:t>
            </a:r>
            <a:r>
              <a:rPr lang="en-US" altLang="ja-JP" sz="2400" dirty="0" smtClean="0"/>
              <a:t>‘tasuku@t2k.ccs.tsukuba.ac.jp</a:t>
            </a:r>
            <a:r>
              <a:rPr lang="en-US" altLang="ja-JP" sz="2400" dirty="0"/>
              <a:t>',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ja-JP" sz="2400" dirty="0" smtClean="0"/>
              <a:t>  </a:t>
            </a:r>
            <a:r>
              <a:rPr lang="en-US" altLang="ja-JP" sz="2400" dirty="0"/>
              <a:t>'</a:t>
            </a:r>
            <a:r>
              <a:rPr lang="en-US" altLang="ja-JP" sz="2400" dirty="0" err="1"/>
              <a:t>sched</a:t>
            </a:r>
            <a:r>
              <a:rPr lang="en-US" altLang="ja-JP" sz="2400" dirty="0"/>
              <a:t>' =&gt; 't2k_tsukuba'});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ja-JP" sz="2400" dirty="0" err="1" smtClean="0">
                <a:solidFill>
                  <a:srgbClr val="FF0000"/>
                </a:solidFill>
              </a:rPr>
              <a:t>put_into</a:t>
            </a:r>
            <a:r>
              <a:rPr lang="en-US" altLang="ja-JP" sz="2400" dirty="0" smtClean="0">
                <a:solidFill>
                  <a:srgbClr val="FF0000"/>
                </a:solidFill>
              </a:rPr>
              <a:t> ($env1, ‘input.txt’)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ja-JP" sz="2400" dirty="0" smtClean="0"/>
              <a:t>&amp;</a:t>
            </a:r>
            <a:r>
              <a:rPr lang="en-US" altLang="ja-JP" sz="2400" dirty="0" err="1" smtClean="0"/>
              <a:t>prepare_submit_sync</a:t>
            </a:r>
            <a:r>
              <a:rPr lang="en-US" altLang="ja-JP" sz="2400" dirty="0" smtClean="0"/>
              <a:t> = </a:t>
            </a:r>
            <a:r>
              <a:rPr lang="en-US" altLang="ja-JP" sz="2400" dirty="0"/>
              <a:t>(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ja-JP" sz="2400" dirty="0" smtClean="0"/>
              <a:t>  'id</a:t>
            </a:r>
            <a:r>
              <a:rPr lang="en-US" altLang="ja-JP" sz="2400" dirty="0"/>
              <a:t>'            =&gt; '</a:t>
            </a:r>
            <a:r>
              <a:rPr lang="en-US" altLang="ja-JP" sz="2400" dirty="0" err="1"/>
              <a:t>jobremote</a:t>
            </a:r>
            <a:r>
              <a:rPr lang="en-US" altLang="ja-JP" sz="2400" dirty="0"/>
              <a:t>',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ja-JP" sz="2400" dirty="0" smtClean="0"/>
              <a:t>  '</a:t>
            </a:r>
            <a:r>
              <a:rPr lang="en-US" altLang="ja-JP" sz="2400" dirty="0" err="1" smtClean="0"/>
              <a:t>JS_cpu</a:t>
            </a:r>
            <a:r>
              <a:rPr lang="en-US" altLang="ja-JP" sz="2400" dirty="0"/>
              <a:t>'        =&gt; '1',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ja-JP" sz="2400" dirty="0" smtClean="0"/>
              <a:t>  '</a:t>
            </a:r>
            <a:r>
              <a:rPr lang="en-US" altLang="ja-JP" sz="2400" dirty="0" err="1" smtClean="0"/>
              <a:t>JS_memory</a:t>
            </a:r>
            <a:r>
              <a:rPr lang="en-US" altLang="ja-JP" sz="2400" dirty="0"/>
              <a:t>'     =&gt; '1GB',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ja-JP" sz="2400" dirty="0" smtClean="0"/>
              <a:t>  '</a:t>
            </a:r>
            <a:r>
              <a:rPr lang="en-US" altLang="ja-JP" sz="2400" dirty="0" err="1" smtClean="0"/>
              <a:t>JS_limit_time</a:t>
            </a:r>
            <a:r>
              <a:rPr lang="en-US" altLang="ja-JP" sz="2400" dirty="0"/>
              <a:t>' =&gt; 300,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ja-JP" sz="2400" dirty="0" smtClean="0"/>
              <a:t>  'exe0</a:t>
            </a:r>
            <a:r>
              <a:rPr lang="en-US" altLang="ja-JP" sz="2400" dirty="0"/>
              <a:t>'         =&gt; ‘./</a:t>
            </a:r>
            <a:r>
              <a:rPr lang="en-US" altLang="ja-JP" sz="2400" dirty="0" err="1"/>
              <a:t>a.out</a:t>
            </a:r>
            <a:r>
              <a:rPr lang="en-US" altLang="ja-JP" sz="2400" dirty="0"/>
              <a:t>’,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ja-JP" sz="2400" dirty="0" smtClean="0">
                <a:solidFill>
                  <a:srgbClr val="FF0000"/>
                </a:solidFill>
              </a:rPr>
              <a:t>  '</a:t>
            </a:r>
            <a:r>
              <a:rPr lang="en-US" altLang="ja-JP" sz="2400" dirty="0" err="1" smtClean="0">
                <a:solidFill>
                  <a:srgbClr val="FF0000"/>
                </a:solidFill>
              </a:rPr>
              <a:t>env</a:t>
            </a:r>
            <a:r>
              <a:rPr lang="en-US" altLang="ja-JP" sz="2400" dirty="0">
                <a:solidFill>
                  <a:srgbClr val="FF0000"/>
                </a:solidFill>
              </a:rPr>
              <a:t>'          =&gt; $env1</a:t>
            </a:r>
            <a:r>
              <a:rPr lang="en-US" altLang="ja-JP" sz="2400" dirty="0" smtClean="0">
                <a:solidFill>
                  <a:srgbClr val="FF0000"/>
                </a:solidFill>
              </a:rPr>
              <a:t>,</a:t>
            </a:r>
            <a:r>
              <a:rPr lang="en-US" altLang="ja-JP" sz="2400" dirty="0" smtClean="0"/>
              <a:t>);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 err="1" smtClean="0">
                <a:solidFill>
                  <a:srgbClr val="FF0000"/>
                </a:solidFill>
              </a:rPr>
              <a:t>g</a:t>
            </a:r>
            <a:r>
              <a:rPr kumimoji="1" lang="en-US" altLang="ja-JP" sz="2400" dirty="0" err="1" smtClean="0">
                <a:solidFill>
                  <a:srgbClr val="FF0000"/>
                </a:solidFill>
              </a:rPr>
              <a:t>et_from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 ($env1, ‘output.txt’);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WPSE2012@Kobe, Feb. 29th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3070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GUI for Xcrypt</a:t>
            </a:r>
            <a:endParaRPr kumimoji="1" lang="ja-JP" altLang="en-US" dirty="0"/>
          </a:p>
        </p:txBody>
      </p:sp>
      <p:sp>
        <p:nvSpPr>
          <p:cNvPr id="4" name="AutoShape 2" descr="mk:@MSITStore:C:\Users\tasuku\Documents\My%20Dropbox\cygwin\home\tasuku\work\e-science.unmanaged\xcryptGUI\xcryptHelp.chm::/html/image/startImage.b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" name="AutoShape 4" descr="mk:@MSITStore:C:\Users\tasuku\Documents\My%20Dropbox\cygwin\home\tasuku\work\e-science.unmanaged\xcryptGUI\xcryptHelp.chm::/html/image/startImage.bmp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" name="AutoShape 6" descr="mk:@MSITStore:C:\Users\tasuku\Documents\My%20Dropbox\cygwin\home\tasuku\work\e-science.unmanaged\xcryptGUI\xcryptHelp.chm::/html/image/startImage.bmp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" name="AutoShape 8" descr="mk:@MSITStore:C:\Users\tasuku\Documents\My%20Dropbox\cygwin\home\tasuku\work\e-science.unmanaged\xcryptGUI\xcryptHelp.chm::/html/image/startImage.bmp"/>
          <p:cNvSpPr>
            <a:spLocks noChangeAspect="1" noChangeArrowheads="1"/>
          </p:cNvSpPr>
          <p:nvPr/>
        </p:nvSpPr>
        <p:spPr bwMode="auto">
          <a:xfrm>
            <a:off x="52070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770" y="1869638"/>
            <a:ext cx="4994743" cy="4702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47" y="1177483"/>
            <a:ext cx="5275204" cy="376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フッター プレースホルダー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WPSE2012@Kobe, Feb. 29th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148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Features </a:t>
            </a:r>
            <a:r>
              <a:rPr lang="en-US" altLang="ja-JP" dirty="0" smtClean="0"/>
              <a:t>of </a:t>
            </a:r>
            <a:r>
              <a:rPr kumimoji="1" lang="en-US" altLang="ja-JP" dirty="0" smtClean="0"/>
              <a:t>Xcrypt GUI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Setup Xcrypt on your login node</a:t>
            </a:r>
            <a:endParaRPr kumimoji="1" lang="en-US" altLang="ja-JP" dirty="0" smtClean="0"/>
          </a:p>
          <a:p>
            <a:r>
              <a:rPr kumimoji="1" lang="en-US" altLang="ja-JP" dirty="0" smtClean="0"/>
              <a:t>Create </a:t>
            </a:r>
            <a:r>
              <a:rPr kumimoji="1" lang="en-US" altLang="ja-JP" dirty="0" err="1" smtClean="0"/>
              <a:t>Xcrypt</a:t>
            </a:r>
            <a:r>
              <a:rPr kumimoji="1" lang="en-US" altLang="ja-JP" dirty="0" smtClean="0"/>
              <a:t> script on GUI (only very simple script)</a:t>
            </a:r>
          </a:p>
          <a:p>
            <a:r>
              <a:rPr lang="en-US" altLang="ja-JP" dirty="0" smtClean="0"/>
              <a:t>Remotely executes </a:t>
            </a:r>
            <a:r>
              <a:rPr lang="en-US" altLang="ja-JP" dirty="0" err="1" smtClean="0"/>
              <a:t>Xcrypt</a:t>
            </a:r>
            <a:r>
              <a:rPr lang="en-US" altLang="ja-JP" dirty="0" smtClean="0"/>
              <a:t> on your login node</a:t>
            </a:r>
          </a:p>
          <a:p>
            <a:r>
              <a:rPr lang="en-US" altLang="ja-JP" dirty="0" smtClean="0"/>
              <a:t>Shows t</a:t>
            </a:r>
            <a:r>
              <a:rPr kumimoji="1" lang="en-US" altLang="ja-JP" dirty="0" smtClean="0"/>
              <a:t>he progress of submitted jobs graphically</a:t>
            </a:r>
          </a:p>
          <a:p>
            <a:r>
              <a:rPr lang="en-US" altLang="ja-JP" dirty="0" smtClean="0"/>
              <a:t>Enables us to access input/output files and Xcrypt script files easily from the status window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WPSE2012@Kobe, Feb. 29th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2604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2800" dirty="0" smtClean="0"/>
              <a:t>Background</a:t>
            </a:r>
            <a:br>
              <a:rPr lang="en-US" altLang="ja-JP" sz="2800" dirty="0" smtClean="0"/>
            </a:br>
            <a:r>
              <a:rPr lang="en-US" altLang="ja-JP" sz="3600" dirty="0" smtClean="0"/>
              <a:t>Yet Another HPC Programming</a:t>
            </a:r>
            <a:endParaRPr lang="en-US" altLang="ja-JP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Use of an HPC system for R&amp;D ...</a:t>
            </a:r>
          </a:p>
          <a:p>
            <a:pPr lvl="1" eaLnBrk="1" hangingPunct="1"/>
            <a:r>
              <a:rPr lang="en-US" altLang="ja-JP" dirty="0" smtClean="0"/>
              <a:t>is not just a single run of a HPC program</a:t>
            </a:r>
          </a:p>
          <a:p>
            <a:pPr lvl="1" eaLnBrk="1" hangingPunct="1"/>
            <a:r>
              <a:rPr lang="en-US" altLang="ja-JP" dirty="0" smtClean="0"/>
              <a:t>but has many </a:t>
            </a:r>
            <a:r>
              <a:rPr lang="en-US" altLang="ja-JP" dirty="0" smtClean="0">
                <a:solidFill>
                  <a:srgbClr val="CC0000"/>
                </a:solidFill>
              </a:rPr>
              <a:t>PDCA cycles</a:t>
            </a:r>
            <a:r>
              <a:rPr lang="en-US" altLang="ja-JP" dirty="0" smtClean="0"/>
              <a:t> with many runs</a:t>
            </a:r>
          </a:p>
          <a:p>
            <a:pPr eaLnBrk="1" hangingPunct="1"/>
            <a:r>
              <a:rPr lang="en-US" altLang="ja-JP" dirty="0" smtClean="0"/>
              <a:t>HPC application programming ...</a:t>
            </a:r>
          </a:p>
          <a:p>
            <a:pPr lvl="1" eaLnBrk="1" hangingPunct="1"/>
            <a:r>
              <a:rPr lang="en-US" altLang="ja-JP" dirty="0" smtClean="0"/>
              <a:t>is not limited to from-scratch with Fortran, C(++), Java, ... and with MPI, OpenMP, XMP...</a:t>
            </a:r>
          </a:p>
          <a:p>
            <a:pPr lvl="1" eaLnBrk="1" hangingPunct="1"/>
            <a:r>
              <a:rPr lang="en-US" altLang="ja-JP" dirty="0" smtClean="0"/>
              <a:t>but includes </a:t>
            </a:r>
            <a:r>
              <a:rPr lang="en-US" altLang="ja-JP" dirty="0" smtClean="0">
                <a:solidFill>
                  <a:srgbClr val="CC0000"/>
                </a:solidFill>
              </a:rPr>
              <a:t>glue-programming</a:t>
            </a:r>
            <a:r>
              <a:rPr lang="en-US" altLang="ja-JP" dirty="0" smtClean="0"/>
              <a:t> for;</a:t>
            </a:r>
          </a:p>
          <a:p>
            <a:pPr lvl="2" eaLnBrk="1" hangingPunct="1"/>
            <a:r>
              <a:rPr lang="en-US" altLang="ja-JP" dirty="0" smtClean="0"/>
              <a:t>do-parallel executions of a program</a:t>
            </a:r>
          </a:p>
          <a:p>
            <a:pPr lvl="2" eaLnBrk="1" hangingPunct="1"/>
            <a:r>
              <a:rPr lang="en-US" altLang="ja-JP" dirty="0" smtClean="0"/>
              <a:t>interfacing programs and tools</a:t>
            </a:r>
          </a:p>
          <a:p>
            <a:pPr lvl="2" eaLnBrk="1" hangingPunct="1"/>
            <a:r>
              <a:rPr lang="en-US" altLang="ja-JP" dirty="0" smtClean="0"/>
              <a:t>PDCA cycle management</a:t>
            </a:r>
          </a:p>
          <a:p>
            <a:pPr lvl="2" eaLnBrk="1" hangingPunct="1"/>
            <a:r>
              <a:rPr lang="en-US" altLang="ja-JP" dirty="0" smtClean="0"/>
              <a:t>...</a:t>
            </a:r>
          </a:p>
        </p:txBody>
      </p:sp>
      <p:sp>
        <p:nvSpPr>
          <p:cNvPr id="434180" name="AutoShape 4"/>
          <p:cNvSpPr>
            <a:spLocks noChangeArrowheads="1"/>
          </p:cNvSpPr>
          <p:nvPr/>
        </p:nvSpPr>
        <p:spPr bwMode="auto">
          <a:xfrm>
            <a:off x="4787900" y="1916113"/>
            <a:ext cx="2603500" cy="407987"/>
          </a:xfrm>
          <a:prstGeom prst="wedgeRoundRectCallout">
            <a:avLst>
              <a:gd name="adj1" fmla="val -62380"/>
              <a:gd name="adj2" fmla="val 98639"/>
              <a:gd name="adj3" fmla="val 16667"/>
            </a:avLst>
          </a:prstGeom>
          <a:solidFill>
            <a:schemeClr val="bg1"/>
          </a:solidFill>
          <a:ln w="19050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b="0" dirty="0">
                <a:solidFill>
                  <a:srgbClr val="CC0000"/>
                </a:solidFill>
              </a:rPr>
              <a:t>plan-do-check-action</a:t>
            </a: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WPSE2012@Kobe, Feb. 29th</a:t>
            </a:r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34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11" dur="500"/>
                                        <p:tgtEl>
                                          <p:spTgt spid="434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180" grpId="0" animBg="1"/>
      <p:bldP spid="434180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Practical Applications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>
                <a:solidFill>
                  <a:srgbClr val="FF0000"/>
                </a:solidFill>
              </a:rPr>
              <a:t>Performance Tuning </a:t>
            </a:r>
            <a:r>
              <a:rPr lang="en-US" altLang="ja-JP" dirty="0"/>
              <a:t>for electromagnetic field </a:t>
            </a:r>
            <a:r>
              <a:rPr lang="en-US" altLang="ja-JP" dirty="0" smtClean="0"/>
              <a:t>analysis program</a:t>
            </a:r>
            <a:endParaRPr lang="en-US" altLang="ja-JP" dirty="0"/>
          </a:p>
          <a:p>
            <a:pPr eaLnBrk="1" hangingPunct="1"/>
            <a:r>
              <a:rPr lang="en-US" altLang="ja-JP" dirty="0" smtClean="0">
                <a:solidFill>
                  <a:srgbClr val="FF0000"/>
                </a:solidFill>
              </a:rPr>
              <a:t>Probabilistic </a:t>
            </a:r>
            <a:r>
              <a:rPr lang="en-US" altLang="ja-JP" dirty="0">
                <a:solidFill>
                  <a:srgbClr val="FF0000"/>
                </a:solidFill>
              </a:rPr>
              <a:t>search</a:t>
            </a:r>
            <a:r>
              <a:rPr lang="en-US" altLang="ja-JP" dirty="0"/>
              <a:t> of the optimal simulation parameter for galaxy simulations</a:t>
            </a:r>
          </a:p>
          <a:p>
            <a:pPr eaLnBrk="1" hangingPunct="1"/>
            <a:r>
              <a:rPr kumimoji="1" lang="en-US" altLang="ja-JP" dirty="0" smtClean="0">
                <a:solidFill>
                  <a:srgbClr val="FF0000"/>
                </a:solidFill>
              </a:rPr>
              <a:t>Parallel executions of jobs depending on each other</a:t>
            </a:r>
            <a:r>
              <a:rPr kumimoji="1" lang="en-US" altLang="ja-JP" dirty="0" smtClean="0"/>
              <a:t> in atomic </a:t>
            </a:r>
            <a:r>
              <a:rPr lang="en-US" altLang="ja-JP" dirty="0" smtClean="0"/>
              <a:t>collision simulation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WPSE2012@Kobe, Feb. 29th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4639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App1: Performance Tuning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Runs the program with various values of performance parameter</a:t>
            </a:r>
            <a:endParaRPr lang="en-US" altLang="ja-JP" dirty="0"/>
          </a:p>
          <a:p>
            <a:pPr lvl="1"/>
            <a:r>
              <a:rPr lang="en-US" altLang="ja-JP" dirty="0" smtClean="0"/>
              <a:t>Tile size (</a:t>
            </a:r>
            <a:r>
              <a:rPr lang="en-US" altLang="ja-JP" dirty="0" err="1" smtClean="0"/>
              <a:t>Tx</a:t>
            </a:r>
            <a:r>
              <a:rPr lang="en-US" altLang="ja-JP" dirty="0" smtClean="0"/>
              <a:t>, Ty, </a:t>
            </a:r>
            <a:r>
              <a:rPr lang="en-US" altLang="ja-JP" dirty="0" err="1" smtClean="0"/>
              <a:t>Tz</a:t>
            </a:r>
            <a:r>
              <a:rPr lang="en-US" altLang="ja-JP" dirty="0" smtClean="0"/>
              <a:t>)</a:t>
            </a:r>
            <a:endParaRPr lang="en-US" altLang="ja-JP" dirty="0"/>
          </a:p>
          <a:p>
            <a:pPr lvl="1"/>
            <a:r>
              <a:rPr lang="en-US" altLang="ja-JP" dirty="0" smtClean="0"/>
              <a:t># of tiling steps (</a:t>
            </a:r>
            <a:r>
              <a:rPr lang="en-US" altLang="ja-JP" dirty="0" err="1" smtClean="0"/>
              <a:t>Ts</a:t>
            </a:r>
            <a:r>
              <a:rPr lang="en-US" altLang="ja-JP" dirty="0" smtClean="0"/>
              <a:t>)</a:t>
            </a:r>
          </a:p>
          <a:p>
            <a:r>
              <a:rPr lang="en-US" altLang="ja-JP" sz="2800" dirty="0" smtClean="0"/>
              <a:t>The optimal value </a:t>
            </a:r>
            <a:br>
              <a:rPr lang="en-US" altLang="ja-JP" sz="2800" dirty="0" smtClean="0"/>
            </a:br>
            <a:r>
              <a:rPr lang="en-US" altLang="ja-JP" sz="2800" dirty="0" smtClean="0"/>
              <a:t>depends on architecture:</a:t>
            </a:r>
            <a:br>
              <a:rPr lang="en-US" altLang="ja-JP" sz="2800" dirty="0" smtClean="0"/>
            </a:br>
            <a:r>
              <a:rPr lang="en-US" altLang="ja-JP" sz="2800" dirty="0" smtClean="0"/>
              <a:t>cache size, # way, …</a:t>
            </a:r>
            <a:endParaRPr lang="en-US" altLang="ja-JP" dirty="0" smtClean="0"/>
          </a:p>
          <a:p>
            <a:r>
              <a:rPr lang="en-US" altLang="ja-JP" dirty="0" smtClean="0"/>
              <a:t>Space selection</a:t>
            </a:r>
            <a:r>
              <a:rPr lang="ja-JP" altLang="en-US" dirty="0" smtClean="0"/>
              <a:t>→</a:t>
            </a:r>
            <a:r>
              <a:rPr lang="en-US" altLang="ja-JP" dirty="0"/>
              <a:t>s</a:t>
            </a:r>
            <a:r>
              <a:rPr lang="en-US" altLang="ja-JP" dirty="0" smtClean="0"/>
              <a:t>weep</a:t>
            </a:r>
            <a:r>
              <a:rPr lang="ja-JP" altLang="en-US" dirty="0" smtClean="0"/>
              <a:t>→</a:t>
            </a:r>
            <a:r>
              <a:rPr lang="en-US" altLang="ja-JP" dirty="0" smtClean="0"/>
              <a:t>selection</a:t>
            </a:r>
            <a:r>
              <a:rPr lang="ja-JP" altLang="en-US" dirty="0" smtClean="0"/>
              <a:t>→</a:t>
            </a:r>
            <a:r>
              <a:rPr lang="en-US" altLang="ja-JP" dirty="0" smtClean="0"/>
              <a:t>…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Got better performance than hand-tuning.</a:t>
            </a:r>
            <a:endParaRPr lang="en-US" altLang="ja-JP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714" y="2564880"/>
            <a:ext cx="4002949" cy="201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フッター プレースホルダー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WPSE2012@Kobe, Feb. 29th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5969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143000"/>
          </a:xfrm>
        </p:spPr>
        <p:txBody>
          <a:bodyPr>
            <a:noAutofit/>
          </a:bodyPr>
          <a:lstStyle/>
          <a:p>
            <a:r>
              <a:rPr kumimoji="1" lang="en-US" altLang="ja-JP" sz="3600" dirty="0" smtClean="0"/>
              <a:t>App2: Probabilistic Search</a:t>
            </a:r>
            <a:endParaRPr kumimoji="1" lang="ja-JP" altLang="en-US" sz="36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473200"/>
            <a:ext cx="4572000" cy="5384800"/>
          </a:xfrm>
        </p:spPr>
        <p:txBody>
          <a:bodyPr>
            <a:normAutofit lnSpcReduction="10000"/>
          </a:bodyPr>
          <a:lstStyle/>
          <a:p>
            <a:r>
              <a:rPr lang="en-US" altLang="ja-JP" dirty="0" smtClean="0"/>
              <a:t>Input: </a:t>
            </a:r>
            <a:r>
              <a:rPr lang="en-US" altLang="ja-JP" dirty="0"/>
              <a:t>s</a:t>
            </a:r>
            <a:r>
              <a:rPr lang="en-US" altLang="ja-JP" dirty="0" smtClean="0"/>
              <a:t>imulation parameter</a:t>
            </a:r>
          </a:p>
          <a:p>
            <a:r>
              <a:rPr lang="en-US" altLang="ja-JP" dirty="0" smtClean="0"/>
              <a:t>The program evaluates how close the model based on the parameter is to the observed galaxy.</a:t>
            </a:r>
          </a:p>
          <a:p>
            <a:r>
              <a:rPr lang="en-US" altLang="ja-JP" dirty="0" smtClean="0"/>
              <a:t>Output: score</a:t>
            </a:r>
          </a:p>
          <a:p>
            <a:r>
              <a:rPr lang="en-US" altLang="ja-JP" dirty="0" smtClean="0"/>
              <a:t>Find the optimal value with a probabilistic search</a:t>
            </a:r>
          </a:p>
          <a:p>
            <a:endParaRPr lang="en-US" altLang="ja-JP" dirty="0" smtClean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WPSE2012@Kobe, Feb. 29th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6494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400" y="153193"/>
            <a:ext cx="8137130" cy="962025"/>
          </a:xfrm>
        </p:spPr>
        <p:txBody>
          <a:bodyPr/>
          <a:lstStyle/>
          <a:p>
            <a:r>
              <a:rPr lang="en-US" altLang="ja-JP" dirty="0" smtClean="0"/>
              <a:t>(Parallel) Monte Carlo Method</a:t>
            </a:r>
            <a:endParaRPr kumimoji="1" lang="ja-JP" altLang="en-US" dirty="0"/>
          </a:p>
        </p:txBody>
      </p:sp>
      <p:grpSp>
        <p:nvGrpSpPr>
          <p:cNvPr id="73" name="グループ化 72"/>
          <p:cNvGrpSpPr/>
          <p:nvPr/>
        </p:nvGrpSpPr>
        <p:grpSpPr>
          <a:xfrm>
            <a:off x="1524718" y="1914468"/>
            <a:ext cx="6288025" cy="4995602"/>
            <a:chOff x="763588" y="838200"/>
            <a:chExt cx="7618412" cy="6052546"/>
          </a:xfrm>
        </p:grpSpPr>
        <p:cxnSp>
          <p:nvCxnSpPr>
            <p:cNvPr id="6" name="直線矢印コネクタ 5"/>
            <p:cNvCxnSpPr/>
            <p:nvPr/>
          </p:nvCxnSpPr>
          <p:spPr>
            <a:xfrm>
              <a:off x="763588" y="6019005"/>
              <a:ext cx="7618412" cy="1588"/>
            </a:xfrm>
            <a:prstGeom prst="straightConnector1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cxnSp>
        <p:sp>
          <p:nvSpPr>
            <p:cNvPr id="7" name="正方形/長方形 6"/>
            <p:cNvSpPr>
              <a:spLocks noChangeAspect="1"/>
            </p:cNvSpPr>
            <p:nvPr/>
          </p:nvSpPr>
          <p:spPr>
            <a:xfrm>
              <a:off x="1295400" y="4724400"/>
              <a:ext cx="838200" cy="838200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8" name="正方形/長方形 7"/>
            <p:cNvSpPr>
              <a:spLocks noChangeAspect="1"/>
            </p:cNvSpPr>
            <p:nvPr/>
          </p:nvSpPr>
          <p:spPr>
            <a:xfrm>
              <a:off x="2743200" y="4724400"/>
              <a:ext cx="838200" cy="838200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正方形/長方形 8"/>
            <p:cNvSpPr>
              <a:spLocks noChangeAspect="1"/>
            </p:cNvSpPr>
            <p:nvPr/>
          </p:nvSpPr>
          <p:spPr>
            <a:xfrm>
              <a:off x="4191000" y="4724400"/>
              <a:ext cx="838200" cy="838200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正方形/長方形 9"/>
            <p:cNvSpPr>
              <a:spLocks noChangeAspect="1"/>
            </p:cNvSpPr>
            <p:nvPr/>
          </p:nvSpPr>
          <p:spPr>
            <a:xfrm>
              <a:off x="5638800" y="4724400"/>
              <a:ext cx="838200" cy="838200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正方形/長方形 10"/>
            <p:cNvSpPr>
              <a:spLocks noChangeAspect="1"/>
            </p:cNvSpPr>
            <p:nvPr/>
          </p:nvSpPr>
          <p:spPr>
            <a:xfrm>
              <a:off x="7086600" y="4724400"/>
              <a:ext cx="838200" cy="838200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正方形/長方形 11"/>
            <p:cNvSpPr>
              <a:spLocks noChangeAspect="1"/>
            </p:cNvSpPr>
            <p:nvPr/>
          </p:nvSpPr>
          <p:spPr>
            <a:xfrm>
              <a:off x="1295400" y="3429000"/>
              <a:ext cx="838200" cy="838200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正方形/長方形 12"/>
            <p:cNvSpPr>
              <a:spLocks noChangeAspect="1"/>
            </p:cNvSpPr>
            <p:nvPr/>
          </p:nvSpPr>
          <p:spPr>
            <a:xfrm>
              <a:off x="2743200" y="3429000"/>
              <a:ext cx="838200" cy="838200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正方形/長方形 13"/>
            <p:cNvSpPr>
              <a:spLocks noChangeAspect="1"/>
            </p:cNvSpPr>
            <p:nvPr/>
          </p:nvSpPr>
          <p:spPr>
            <a:xfrm>
              <a:off x="4191000" y="3429000"/>
              <a:ext cx="838200" cy="838200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正方形/長方形 14"/>
            <p:cNvSpPr>
              <a:spLocks noChangeAspect="1"/>
            </p:cNvSpPr>
            <p:nvPr/>
          </p:nvSpPr>
          <p:spPr>
            <a:xfrm>
              <a:off x="5638800" y="3429000"/>
              <a:ext cx="838200" cy="838200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正方形/長方形 15"/>
            <p:cNvSpPr>
              <a:spLocks noChangeAspect="1"/>
            </p:cNvSpPr>
            <p:nvPr/>
          </p:nvSpPr>
          <p:spPr>
            <a:xfrm>
              <a:off x="7086600" y="3429000"/>
              <a:ext cx="838200" cy="838200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正方形/長方形 16"/>
            <p:cNvSpPr>
              <a:spLocks noChangeAspect="1"/>
            </p:cNvSpPr>
            <p:nvPr/>
          </p:nvSpPr>
          <p:spPr>
            <a:xfrm>
              <a:off x="1295400" y="2133600"/>
              <a:ext cx="838200" cy="838200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正方形/長方形 17"/>
            <p:cNvSpPr>
              <a:spLocks noChangeAspect="1"/>
            </p:cNvSpPr>
            <p:nvPr/>
          </p:nvSpPr>
          <p:spPr>
            <a:xfrm>
              <a:off x="2743200" y="2133600"/>
              <a:ext cx="838200" cy="838200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正方形/長方形 18"/>
            <p:cNvSpPr>
              <a:spLocks noChangeAspect="1"/>
            </p:cNvSpPr>
            <p:nvPr/>
          </p:nvSpPr>
          <p:spPr>
            <a:xfrm>
              <a:off x="4191000" y="2133600"/>
              <a:ext cx="838200" cy="838200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正方形/長方形 19"/>
            <p:cNvSpPr>
              <a:spLocks noChangeAspect="1"/>
            </p:cNvSpPr>
            <p:nvPr/>
          </p:nvSpPr>
          <p:spPr>
            <a:xfrm>
              <a:off x="5638800" y="2133600"/>
              <a:ext cx="838200" cy="838200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正方形/長方形 20"/>
            <p:cNvSpPr>
              <a:spLocks noChangeAspect="1"/>
            </p:cNvSpPr>
            <p:nvPr/>
          </p:nvSpPr>
          <p:spPr>
            <a:xfrm>
              <a:off x="7086600" y="2133600"/>
              <a:ext cx="838200" cy="838200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正方形/長方形 21"/>
            <p:cNvSpPr>
              <a:spLocks noChangeAspect="1"/>
            </p:cNvSpPr>
            <p:nvPr/>
          </p:nvSpPr>
          <p:spPr>
            <a:xfrm>
              <a:off x="1295400" y="838200"/>
              <a:ext cx="838200" cy="838200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正方形/長方形 22"/>
            <p:cNvSpPr>
              <a:spLocks noChangeAspect="1"/>
            </p:cNvSpPr>
            <p:nvPr/>
          </p:nvSpPr>
          <p:spPr>
            <a:xfrm>
              <a:off x="2743200" y="838200"/>
              <a:ext cx="838200" cy="838200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正方形/長方形 23"/>
            <p:cNvSpPr>
              <a:spLocks noChangeAspect="1"/>
            </p:cNvSpPr>
            <p:nvPr/>
          </p:nvSpPr>
          <p:spPr>
            <a:xfrm>
              <a:off x="4191000" y="838200"/>
              <a:ext cx="838200" cy="838200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正方形/長方形 24"/>
            <p:cNvSpPr>
              <a:spLocks noChangeAspect="1"/>
            </p:cNvSpPr>
            <p:nvPr/>
          </p:nvSpPr>
          <p:spPr>
            <a:xfrm>
              <a:off x="5638800" y="838200"/>
              <a:ext cx="838200" cy="838200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正方形/長方形 25"/>
            <p:cNvSpPr>
              <a:spLocks noChangeAspect="1"/>
            </p:cNvSpPr>
            <p:nvPr/>
          </p:nvSpPr>
          <p:spPr>
            <a:xfrm>
              <a:off x="7086600" y="838200"/>
              <a:ext cx="838200" cy="838200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テキスト ボックス 43"/>
            <p:cNvSpPr txBox="1">
              <a:spLocks noChangeAspect="1"/>
            </p:cNvSpPr>
            <p:nvPr/>
          </p:nvSpPr>
          <p:spPr>
            <a:xfrm>
              <a:off x="4191000" y="6107668"/>
              <a:ext cx="1289982" cy="7830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altLang="ja-JP" dirty="0" smtClean="0">
                  <a:solidFill>
                    <a:prstClr val="black"/>
                  </a:solidFill>
                </a:rPr>
                <a:t># steps</a:t>
              </a:r>
            </a:p>
            <a:p>
              <a:pPr defTabSz="457200"/>
              <a:endParaRPr lang="ja-JP" alt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7" name="円/楕円 26"/>
          <p:cNvSpPr/>
          <p:nvPr/>
        </p:nvSpPr>
        <p:spPr>
          <a:xfrm>
            <a:off x="2868460" y="1714755"/>
            <a:ext cx="1114816" cy="447580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0" name="円/楕円 29"/>
          <p:cNvSpPr/>
          <p:nvPr/>
        </p:nvSpPr>
        <p:spPr>
          <a:xfrm>
            <a:off x="1799273" y="1716066"/>
            <a:ext cx="1069187" cy="107723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32" name="直線矢印コネクタ 31"/>
          <p:cNvCxnSpPr/>
          <p:nvPr/>
        </p:nvCxnSpPr>
        <p:spPr>
          <a:xfrm rot="5400000">
            <a:off x="1509829" y="2674222"/>
            <a:ext cx="508487" cy="4311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35370" y="3144033"/>
            <a:ext cx="1952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ja-JP" dirty="0" smtClean="0">
                <a:solidFill>
                  <a:srgbClr val="FF0000"/>
                </a:solidFill>
              </a:rPr>
              <a:t>A job execution</a:t>
            </a:r>
            <a:endParaRPr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35" name="直線矢印コネクタ 34"/>
          <p:cNvCxnSpPr/>
          <p:nvPr/>
        </p:nvCxnSpPr>
        <p:spPr>
          <a:xfrm rot="10800000" flipV="1">
            <a:off x="1524718" y="5257144"/>
            <a:ext cx="1475150" cy="5567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/>
          <p:cNvSpPr txBox="1"/>
          <p:nvPr/>
        </p:nvSpPr>
        <p:spPr>
          <a:xfrm>
            <a:off x="325793" y="5894408"/>
            <a:ext cx="2263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ja-JP" dirty="0" smtClean="0">
                <a:solidFill>
                  <a:srgbClr val="FF0000"/>
                </a:solidFill>
              </a:rPr>
              <a:t>Execute in parallel</a:t>
            </a:r>
            <a:endParaRPr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38" name="直線矢印コネクタ 37"/>
          <p:cNvCxnSpPr>
            <a:cxnSpLocks noChangeAspect="1"/>
          </p:cNvCxnSpPr>
          <p:nvPr/>
        </p:nvCxnSpPr>
        <p:spPr>
          <a:xfrm>
            <a:off x="3850462" y="5467942"/>
            <a:ext cx="503147" cy="1311"/>
          </a:xfrm>
          <a:prstGeom prst="straightConnector1">
            <a:avLst/>
          </a:prstGeom>
          <a:ln w="19050" cap="flat" cmpd="sng" algn="ctr">
            <a:solidFill>
              <a:srgbClr val="0D0D0D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>
            <a:cxnSpLocks noChangeAspect="1"/>
          </p:cNvCxnSpPr>
          <p:nvPr/>
        </p:nvCxnSpPr>
        <p:spPr>
          <a:xfrm>
            <a:off x="5045435" y="5469253"/>
            <a:ext cx="503147" cy="1311"/>
          </a:xfrm>
          <a:prstGeom prst="straightConnector1">
            <a:avLst/>
          </a:prstGeom>
          <a:ln w="19050" cap="flat" cmpd="sng" algn="ctr">
            <a:solidFill>
              <a:srgbClr val="0D0D0D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/>
          <p:cNvCxnSpPr>
            <a:cxnSpLocks noChangeAspect="1"/>
          </p:cNvCxnSpPr>
          <p:nvPr/>
        </p:nvCxnSpPr>
        <p:spPr>
          <a:xfrm>
            <a:off x="6240409" y="5470564"/>
            <a:ext cx="503147" cy="1311"/>
          </a:xfrm>
          <a:prstGeom prst="straightConnector1">
            <a:avLst/>
          </a:prstGeom>
          <a:ln w="19050" cap="flat" cmpd="sng" algn="ctr">
            <a:solidFill>
              <a:srgbClr val="0D0D0D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>
            <a:cxnSpLocks noChangeAspect="1"/>
          </p:cNvCxnSpPr>
          <p:nvPr/>
        </p:nvCxnSpPr>
        <p:spPr>
          <a:xfrm>
            <a:off x="2655488" y="5471875"/>
            <a:ext cx="503147" cy="1311"/>
          </a:xfrm>
          <a:prstGeom prst="straightConnector1">
            <a:avLst/>
          </a:prstGeom>
          <a:ln w="19050" cap="flat" cmpd="sng" algn="ctr">
            <a:solidFill>
              <a:srgbClr val="0D0D0D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>
            <a:cxnSpLocks noChangeAspect="1"/>
          </p:cNvCxnSpPr>
          <p:nvPr/>
        </p:nvCxnSpPr>
        <p:spPr>
          <a:xfrm>
            <a:off x="3822704" y="4365130"/>
            <a:ext cx="503147" cy="1311"/>
          </a:xfrm>
          <a:prstGeom prst="straightConnector1">
            <a:avLst/>
          </a:prstGeom>
          <a:ln w="19050" cap="flat" cmpd="sng" algn="ctr">
            <a:solidFill>
              <a:srgbClr val="0D0D0D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>
            <a:cxnSpLocks noChangeAspect="1"/>
          </p:cNvCxnSpPr>
          <p:nvPr/>
        </p:nvCxnSpPr>
        <p:spPr>
          <a:xfrm>
            <a:off x="5017677" y="4366441"/>
            <a:ext cx="503147" cy="1311"/>
          </a:xfrm>
          <a:prstGeom prst="straightConnector1">
            <a:avLst/>
          </a:prstGeom>
          <a:ln w="19050" cap="flat" cmpd="sng" algn="ctr">
            <a:solidFill>
              <a:srgbClr val="0D0D0D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>
            <a:cxnSpLocks noChangeAspect="1"/>
          </p:cNvCxnSpPr>
          <p:nvPr/>
        </p:nvCxnSpPr>
        <p:spPr>
          <a:xfrm>
            <a:off x="6212651" y="4367752"/>
            <a:ext cx="503147" cy="1311"/>
          </a:xfrm>
          <a:prstGeom prst="straightConnector1">
            <a:avLst/>
          </a:prstGeom>
          <a:ln w="19050" cap="flat" cmpd="sng" algn="ctr">
            <a:solidFill>
              <a:srgbClr val="0D0D0D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/>
          <p:cNvCxnSpPr>
            <a:cxnSpLocks noChangeAspect="1"/>
          </p:cNvCxnSpPr>
          <p:nvPr/>
        </p:nvCxnSpPr>
        <p:spPr>
          <a:xfrm>
            <a:off x="2627730" y="4369063"/>
            <a:ext cx="503147" cy="1311"/>
          </a:xfrm>
          <a:prstGeom prst="straightConnector1">
            <a:avLst/>
          </a:prstGeom>
          <a:ln w="19050" cap="flat" cmpd="sng" algn="ctr">
            <a:solidFill>
              <a:srgbClr val="0D0D0D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>
            <a:cxnSpLocks noChangeAspect="1"/>
          </p:cNvCxnSpPr>
          <p:nvPr/>
        </p:nvCxnSpPr>
        <p:spPr>
          <a:xfrm>
            <a:off x="3822704" y="3351746"/>
            <a:ext cx="503147" cy="1311"/>
          </a:xfrm>
          <a:prstGeom prst="straightConnector1">
            <a:avLst/>
          </a:prstGeom>
          <a:ln w="19050" cap="flat" cmpd="sng" algn="ctr">
            <a:solidFill>
              <a:srgbClr val="0D0D0D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>
            <a:cxnSpLocks noChangeAspect="1"/>
          </p:cNvCxnSpPr>
          <p:nvPr/>
        </p:nvCxnSpPr>
        <p:spPr>
          <a:xfrm>
            <a:off x="5017677" y="3353057"/>
            <a:ext cx="503147" cy="1311"/>
          </a:xfrm>
          <a:prstGeom prst="straightConnector1">
            <a:avLst/>
          </a:prstGeom>
          <a:ln w="19050" cap="flat" cmpd="sng" algn="ctr">
            <a:solidFill>
              <a:srgbClr val="0D0D0D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>
            <a:cxnSpLocks noChangeAspect="1"/>
          </p:cNvCxnSpPr>
          <p:nvPr/>
        </p:nvCxnSpPr>
        <p:spPr>
          <a:xfrm>
            <a:off x="6212651" y="3354368"/>
            <a:ext cx="503147" cy="1311"/>
          </a:xfrm>
          <a:prstGeom prst="straightConnector1">
            <a:avLst/>
          </a:prstGeom>
          <a:ln w="19050" cap="flat" cmpd="sng" algn="ctr">
            <a:solidFill>
              <a:srgbClr val="0D0D0D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>
            <a:cxnSpLocks noChangeAspect="1"/>
          </p:cNvCxnSpPr>
          <p:nvPr/>
        </p:nvCxnSpPr>
        <p:spPr>
          <a:xfrm>
            <a:off x="2627730" y="3355679"/>
            <a:ext cx="503147" cy="1311"/>
          </a:xfrm>
          <a:prstGeom prst="straightConnector1">
            <a:avLst/>
          </a:prstGeom>
          <a:ln w="19050" cap="flat" cmpd="sng" algn="ctr">
            <a:solidFill>
              <a:srgbClr val="0D0D0D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>
            <a:cxnSpLocks noChangeAspect="1"/>
          </p:cNvCxnSpPr>
          <p:nvPr/>
        </p:nvCxnSpPr>
        <p:spPr>
          <a:xfrm>
            <a:off x="3822704" y="2276840"/>
            <a:ext cx="503147" cy="1311"/>
          </a:xfrm>
          <a:prstGeom prst="straightConnector1">
            <a:avLst/>
          </a:prstGeom>
          <a:ln w="19050" cap="flat" cmpd="sng" algn="ctr">
            <a:solidFill>
              <a:srgbClr val="0D0D0D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>
            <a:cxnSpLocks noChangeAspect="1"/>
          </p:cNvCxnSpPr>
          <p:nvPr/>
        </p:nvCxnSpPr>
        <p:spPr>
          <a:xfrm>
            <a:off x="5017677" y="2278151"/>
            <a:ext cx="503147" cy="1311"/>
          </a:xfrm>
          <a:prstGeom prst="straightConnector1">
            <a:avLst/>
          </a:prstGeom>
          <a:ln w="19050" cap="flat" cmpd="sng" algn="ctr">
            <a:solidFill>
              <a:srgbClr val="0D0D0D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/>
          <p:cNvCxnSpPr>
            <a:cxnSpLocks noChangeAspect="1"/>
          </p:cNvCxnSpPr>
          <p:nvPr/>
        </p:nvCxnSpPr>
        <p:spPr>
          <a:xfrm>
            <a:off x="6212651" y="2279462"/>
            <a:ext cx="503147" cy="1311"/>
          </a:xfrm>
          <a:prstGeom prst="straightConnector1">
            <a:avLst/>
          </a:prstGeom>
          <a:ln w="19050" cap="flat" cmpd="sng" algn="ctr">
            <a:solidFill>
              <a:srgbClr val="0D0D0D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/>
          <p:cNvCxnSpPr>
            <a:cxnSpLocks noChangeAspect="1"/>
          </p:cNvCxnSpPr>
          <p:nvPr/>
        </p:nvCxnSpPr>
        <p:spPr>
          <a:xfrm>
            <a:off x="2627730" y="2280773"/>
            <a:ext cx="503147" cy="1311"/>
          </a:xfrm>
          <a:prstGeom prst="straightConnector1">
            <a:avLst/>
          </a:prstGeom>
          <a:ln w="19050" cap="flat" cmpd="sng" algn="ctr">
            <a:solidFill>
              <a:srgbClr val="0D0D0D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WPSE2012@Kobe, Feb. 29th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9384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370" y="476590"/>
            <a:ext cx="8713210" cy="962025"/>
          </a:xfrm>
        </p:spPr>
        <p:txBody>
          <a:bodyPr/>
          <a:lstStyle/>
          <a:p>
            <a:r>
              <a:rPr lang="en-US" altLang="ja-JP" dirty="0" err="1" smtClean="0"/>
              <a:t>Marcov</a:t>
            </a:r>
            <a:r>
              <a:rPr lang="en-US" altLang="ja-JP" dirty="0" smtClean="0"/>
              <a:t> Chain Monte Carlo Method</a:t>
            </a:r>
            <a:br>
              <a:rPr lang="en-US" altLang="ja-JP" dirty="0" smtClean="0"/>
            </a:br>
            <a:r>
              <a:rPr lang="en-US" altLang="ja-JP" dirty="0" smtClean="0"/>
              <a:t>(MCMC)</a:t>
            </a:r>
            <a:endParaRPr kumimoji="1" lang="ja-JP" altLang="en-US" dirty="0"/>
          </a:p>
        </p:txBody>
      </p:sp>
      <p:cxnSp>
        <p:nvCxnSpPr>
          <p:cNvPr id="45" name="直線矢印コネクタ 44"/>
          <p:cNvCxnSpPr/>
          <p:nvPr/>
        </p:nvCxnSpPr>
        <p:spPr>
          <a:xfrm>
            <a:off x="1524718" y="6190560"/>
            <a:ext cx="6288025" cy="1311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6" name="正方形/長方形 5"/>
          <p:cNvSpPr>
            <a:spLocks noChangeAspect="1"/>
          </p:cNvSpPr>
          <p:nvPr/>
        </p:nvSpPr>
        <p:spPr>
          <a:xfrm>
            <a:off x="1963661" y="5122029"/>
            <a:ext cx="691827" cy="691827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正方形/長方形 6"/>
          <p:cNvSpPr>
            <a:spLocks noChangeAspect="1"/>
          </p:cNvSpPr>
          <p:nvPr/>
        </p:nvSpPr>
        <p:spPr>
          <a:xfrm>
            <a:off x="3158635" y="5122029"/>
            <a:ext cx="691827" cy="691827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" name="正方形/長方形 7"/>
          <p:cNvSpPr>
            <a:spLocks noChangeAspect="1"/>
          </p:cNvSpPr>
          <p:nvPr/>
        </p:nvSpPr>
        <p:spPr>
          <a:xfrm>
            <a:off x="4353608" y="5122029"/>
            <a:ext cx="691827" cy="691827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9" name="正方形/長方形 8"/>
          <p:cNvSpPr>
            <a:spLocks noChangeAspect="1"/>
          </p:cNvSpPr>
          <p:nvPr/>
        </p:nvSpPr>
        <p:spPr>
          <a:xfrm>
            <a:off x="5548582" y="5122029"/>
            <a:ext cx="691827" cy="691827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0" name="正方形/長方形 9"/>
          <p:cNvSpPr>
            <a:spLocks noChangeAspect="1"/>
          </p:cNvSpPr>
          <p:nvPr/>
        </p:nvSpPr>
        <p:spPr>
          <a:xfrm>
            <a:off x="6743556" y="5122029"/>
            <a:ext cx="691827" cy="691827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ja-JP" altLang="en-US">
              <a:solidFill>
                <a:prstClr val="black"/>
              </a:solidFill>
            </a:endParaRPr>
          </a:p>
        </p:txBody>
      </p:sp>
      <p:cxnSp>
        <p:nvCxnSpPr>
          <p:cNvPr id="40" name="直線矢印コネクタ 39"/>
          <p:cNvCxnSpPr>
            <a:cxnSpLocks noChangeAspect="1"/>
          </p:cNvCxnSpPr>
          <p:nvPr/>
        </p:nvCxnSpPr>
        <p:spPr>
          <a:xfrm>
            <a:off x="3850462" y="5467942"/>
            <a:ext cx="503147" cy="1311"/>
          </a:xfrm>
          <a:prstGeom prst="straightConnector1">
            <a:avLst/>
          </a:prstGeom>
          <a:ln w="19050" cap="flat" cmpd="sng" algn="ctr">
            <a:solidFill>
              <a:srgbClr val="0D0D0D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>
            <a:cxnSpLocks noChangeAspect="1"/>
          </p:cNvCxnSpPr>
          <p:nvPr/>
        </p:nvCxnSpPr>
        <p:spPr>
          <a:xfrm>
            <a:off x="5045435" y="5469253"/>
            <a:ext cx="503147" cy="1311"/>
          </a:xfrm>
          <a:prstGeom prst="straightConnector1">
            <a:avLst/>
          </a:prstGeom>
          <a:ln w="19050" cap="flat" cmpd="sng" algn="ctr">
            <a:solidFill>
              <a:srgbClr val="0D0D0D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/>
          <p:cNvSpPr txBox="1">
            <a:spLocks noChangeAspect="1"/>
          </p:cNvSpPr>
          <p:nvPr/>
        </p:nvSpPr>
        <p:spPr>
          <a:xfrm>
            <a:off x="4353608" y="6263740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ja-JP" dirty="0" smtClean="0">
                <a:solidFill>
                  <a:prstClr val="black"/>
                </a:solidFill>
              </a:rPr>
              <a:t># steps</a:t>
            </a:r>
            <a:endParaRPr lang="ja-JP" altLang="en-US" dirty="0">
              <a:solidFill>
                <a:prstClr val="black"/>
              </a:solidFill>
            </a:endParaRPr>
          </a:p>
        </p:txBody>
      </p:sp>
      <p:cxnSp>
        <p:nvCxnSpPr>
          <p:cNvPr id="49" name="直線矢印コネクタ 48"/>
          <p:cNvCxnSpPr>
            <a:cxnSpLocks noChangeAspect="1"/>
          </p:cNvCxnSpPr>
          <p:nvPr/>
        </p:nvCxnSpPr>
        <p:spPr>
          <a:xfrm>
            <a:off x="6240409" y="5470564"/>
            <a:ext cx="503147" cy="1311"/>
          </a:xfrm>
          <a:prstGeom prst="straightConnector1">
            <a:avLst/>
          </a:prstGeom>
          <a:ln w="19050" cap="flat" cmpd="sng" algn="ctr">
            <a:solidFill>
              <a:srgbClr val="0D0D0D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/>
          <p:cNvCxnSpPr>
            <a:cxnSpLocks noChangeAspect="1"/>
          </p:cNvCxnSpPr>
          <p:nvPr/>
        </p:nvCxnSpPr>
        <p:spPr>
          <a:xfrm>
            <a:off x="2655488" y="5471875"/>
            <a:ext cx="503147" cy="1311"/>
          </a:xfrm>
          <a:prstGeom prst="straightConnector1">
            <a:avLst/>
          </a:prstGeom>
          <a:ln w="19050" cap="flat" cmpd="sng" algn="ctr">
            <a:solidFill>
              <a:srgbClr val="0D0D0D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円/楕円 53"/>
          <p:cNvSpPr/>
          <p:nvPr/>
        </p:nvSpPr>
        <p:spPr>
          <a:xfrm>
            <a:off x="3850462" y="5298918"/>
            <a:ext cx="503147" cy="3485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56" name="直線矢印コネクタ 55"/>
          <p:cNvCxnSpPr/>
          <p:nvPr/>
        </p:nvCxnSpPr>
        <p:spPr>
          <a:xfrm rot="5400000" flipH="1" flipV="1">
            <a:off x="4148485" y="4781155"/>
            <a:ext cx="410247" cy="62527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テキスト ボックス 57"/>
          <p:cNvSpPr txBox="1"/>
          <p:nvPr/>
        </p:nvSpPr>
        <p:spPr>
          <a:xfrm>
            <a:off x="4666248" y="4365130"/>
            <a:ext cx="36231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ja-JP" dirty="0" smtClean="0">
                <a:solidFill>
                  <a:prstClr val="black"/>
                </a:solidFill>
              </a:rPr>
              <a:t>The next parameter value</a:t>
            </a:r>
          </a:p>
          <a:p>
            <a:pPr defTabSz="457200"/>
            <a:r>
              <a:rPr lang="en-US" altLang="ja-JP" dirty="0">
                <a:solidFill>
                  <a:prstClr val="black"/>
                </a:solidFill>
              </a:rPr>
              <a:t>d</a:t>
            </a:r>
            <a:r>
              <a:rPr lang="en-US" altLang="ja-JP" dirty="0" smtClean="0">
                <a:solidFill>
                  <a:prstClr val="black"/>
                </a:solidFill>
              </a:rPr>
              <a:t>epends on the previous result</a:t>
            </a:r>
          </a:p>
          <a:p>
            <a:pPr defTabSz="457200"/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WPSE2012@Kobe, Feb. 29th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2988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3"/>
          <p:cNvGrpSpPr/>
          <p:nvPr/>
        </p:nvGrpSpPr>
        <p:grpSpPr>
          <a:xfrm>
            <a:off x="1524718" y="1914468"/>
            <a:ext cx="6288025" cy="4718603"/>
            <a:chOff x="763588" y="838200"/>
            <a:chExt cx="7618412" cy="5716941"/>
          </a:xfrm>
        </p:grpSpPr>
        <p:cxnSp>
          <p:nvCxnSpPr>
            <p:cNvPr id="45" name="直線矢印コネクタ 44"/>
            <p:cNvCxnSpPr/>
            <p:nvPr/>
          </p:nvCxnSpPr>
          <p:spPr>
            <a:xfrm>
              <a:off x="763588" y="6019005"/>
              <a:ext cx="7618412" cy="1588"/>
            </a:xfrm>
            <a:prstGeom prst="straightConnector1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cxnSp>
        <p:sp>
          <p:nvSpPr>
            <p:cNvPr id="6" name="正方形/長方形 5"/>
            <p:cNvSpPr>
              <a:spLocks noChangeAspect="1"/>
            </p:cNvSpPr>
            <p:nvPr/>
          </p:nvSpPr>
          <p:spPr>
            <a:xfrm>
              <a:off x="1295400" y="4724400"/>
              <a:ext cx="838200" cy="838200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7" name="正方形/長方形 6"/>
            <p:cNvSpPr>
              <a:spLocks noChangeAspect="1"/>
            </p:cNvSpPr>
            <p:nvPr/>
          </p:nvSpPr>
          <p:spPr>
            <a:xfrm>
              <a:off x="2743200" y="4724400"/>
              <a:ext cx="838200" cy="838200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8" name="正方形/長方形 7"/>
            <p:cNvSpPr>
              <a:spLocks noChangeAspect="1"/>
            </p:cNvSpPr>
            <p:nvPr/>
          </p:nvSpPr>
          <p:spPr>
            <a:xfrm>
              <a:off x="4191000" y="4724400"/>
              <a:ext cx="838200" cy="838200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正方形/長方形 8"/>
            <p:cNvSpPr>
              <a:spLocks noChangeAspect="1"/>
            </p:cNvSpPr>
            <p:nvPr/>
          </p:nvSpPr>
          <p:spPr>
            <a:xfrm>
              <a:off x="5638800" y="4724400"/>
              <a:ext cx="838200" cy="838200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正方形/長方形 9"/>
            <p:cNvSpPr>
              <a:spLocks noChangeAspect="1"/>
            </p:cNvSpPr>
            <p:nvPr/>
          </p:nvSpPr>
          <p:spPr>
            <a:xfrm>
              <a:off x="7086600" y="4724400"/>
              <a:ext cx="838200" cy="838200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正方形/長方形 10"/>
            <p:cNvSpPr>
              <a:spLocks noChangeAspect="1"/>
            </p:cNvSpPr>
            <p:nvPr/>
          </p:nvSpPr>
          <p:spPr>
            <a:xfrm>
              <a:off x="1295400" y="3429000"/>
              <a:ext cx="838200" cy="838200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正方形/長方形 11"/>
            <p:cNvSpPr>
              <a:spLocks noChangeAspect="1"/>
            </p:cNvSpPr>
            <p:nvPr/>
          </p:nvSpPr>
          <p:spPr>
            <a:xfrm>
              <a:off x="2743200" y="3429000"/>
              <a:ext cx="838200" cy="838200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正方形/長方形 12"/>
            <p:cNvSpPr>
              <a:spLocks noChangeAspect="1"/>
            </p:cNvSpPr>
            <p:nvPr/>
          </p:nvSpPr>
          <p:spPr>
            <a:xfrm>
              <a:off x="4191000" y="3429000"/>
              <a:ext cx="838200" cy="838200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正方形/長方形 13"/>
            <p:cNvSpPr>
              <a:spLocks noChangeAspect="1"/>
            </p:cNvSpPr>
            <p:nvPr/>
          </p:nvSpPr>
          <p:spPr>
            <a:xfrm>
              <a:off x="5638800" y="3429000"/>
              <a:ext cx="838200" cy="838200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正方形/長方形 14"/>
            <p:cNvSpPr>
              <a:spLocks noChangeAspect="1"/>
            </p:cNvSpPr>
            <p:nvPr/>
          </p:nvSpPr>
          <p:spPr>
            <a:xfrm>
              <a:off x="7086600" y="3429000"/>
              <a:ext cx="838200" cy="838200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正方形/長方形 15"/>
            <p:cNvSpPr>
              <a:spLocks noChangeAspect="1"/>
            </p:cNvSpPr>
            <p:nvPr/>
          </p:nvSpPr>
          <p:spPr>
            <a:xfrm>
              <a:off x="1295400" y="2133600"/>
              <a:ext cx="838200" cy="838200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正方形/長方形 16"/>
            <p:cNvSpPr>
              <a:spLocks noChangeAspect="1"/>
            </p:cNvSpPr>
            <p:nvPr/>
          </p:nvSpPr>
          <p:spPr>
            <a:xfrm>
              <a:off x="2743200" y="2133600"/>
              <a:ext cx="838200" cy="838200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正方形/長方形 17"/>
            <p:cNvSpPr>
              <a:spLocks noChangeAspect="1"/>
            </p:cNvSpPr>
            <p:nvPr/>
          </p:nvSpPr>
          <p:spPr>
            <a:xfrm>
              <a:off x="4191000" y="2133600"/>
              <a:ext cx="838200" cy="838200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正方形/長方形 18"/>
            <p:cNvSpPr>
              <a:spLocks noChangeAspect="1"/>
            </p:cNvSpPr>
            <p:nvPr/>
          </p:nvSpPr>
          <p:spPr>
            <a:xfrm>
              <a:off x="5638800" y="2133600"/>
              <a:ext cx="838200" cy="838200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正方形/長方形 19"/>
            <p:cNvSpPr>
              <a:spLocks noChangeAspect="1"/>
            </p:cNvSpPr>
            <p:nvPr/>
          </p:nvSpPr>
          <p:spPr>
            <a:xfrm>
              <a:off x="7086600" y="2133600"/>
              <a:ext cx="838200" cy="838200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正方形/長方形 20"/>
            <p:cNvSpPr>
              <a:spLocks noChangeAspect="1"/>
            </p:cNvSpPr>
            <p:nvPr/>
          </p:nvSpPr>
          <p:spPr>
            <a:xfrm>
              <a:off x="1295400" y="838200"/>
              <a:ext cx="838200" cy="838200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正方形/長方形 21"/>
            <p:cNvSpPr>
              <a:spLocks noChangeAspect="1"/>
            </p:cNvSpPr>
            <p:nvPr/>
          </p:nvSpPr>
          <p:spPr>
            <a:xfrm>
              <a:off x="2743200" y="838200"/>
              <a:ext cx="838200" cy="838200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正方形/長方形 22"/>
            <p:cNvSpPr>
              <a:spLocks noChangeAspect="1"/>
            </p:cNvSpPr>
            <p:nvPr/>
          </p:nvSpPr>
          <p:spPr>
            <a:xfrm>
              <a:off x="4191000" y="838200"/>
              <a:ext cx="838200" cy="838200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正方形/長方形 23"/>
            <p:cNvSpPr>
              <a:spLocks noChangeAspect="1"/>
            </p:cNvSpPr>
            <p:nvPr/>
          </p:nvSpPr>
          <p:spPr>
            <a:xfrm>
              <a:off x="5638800" y="838200"/>
              <a:ext cx="838200" cy="838200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正方形/長方形 24"/>
            <p:cNvSpPr>
              <a:spLocks noChangeAspect="1"/>
            </p:cNvSpPr>
            <p:nvPr/>
          </p:nvSpPr>
          <p:spPr>
            <a:xfrm>
              <a:off x="7086600" y="838200"/>
              <a:ext cx="838200" cy="838200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black"/>
                </a:solidFill>
              </a:endParaRPr>
            </a:p>
          </p:txBody>
        </p:sp>
        <p:cxnSp>
          <p:nvCxnSpPr>
            <p:cNvPr id="34" name="直線矢印コネクタ 33"/>
            <p:cNvCxnSpPr>
              <a:cxnSpLocks noChangeAspect="1"/>
              <a:endCxn id="22" idx="1"/>
            </p:cNvCxnSpPr>
            <p:nvPr/>
          </p:nvCxnSpPr>
          <p:spPr>
            <a:xfrm>
              <a:off x="2133600" y="1257300"/>
              <a:ext cx="609600" cy="1588"/>
            </a:xfrm>
            <a:prstGeom prst="straightConnector1">
              <a:avLst/>
            </a:prstGeom>
            <a:ln w="19050" cap="flat" cmpd="sng" algn="ctr">
              <a:solidFill>
                <a:srgbClr val="0D0D0D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矢印コネクタ 34"/>
            <p:cNvCxnSpPr>
              <a:cxnSpLocks noChangeAspect="1"/>
            </p:cNvCxnSpPr>
            <p:nvPr/>
          </p:nvCxnSpPr>
          <p:spPr>
            <a:xfrm>
              <a:off x="2133600" y="2552700"/>
              <a:ext cx="609600" cy="1588"/>
            </a:xfrm>
            <a:prstGeom prst="straightConnector1">
              <a:avLst/>
            </a:prstGeom>
            <a:ln w="19050" cap="flat" cmpd="sng" algn="ctr">
              <a:solidFill>
                <a:srgbClr val="0D0D0D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矢印コネクタ 35"/>
            <p:cNvCxnSpPr>
              <a:cxnSpLocks noChangeAspect="1"/>
            </p:cNvCxnSpPr>
            <p:nvPr/>
          </p:nvCxnSpPr>
          <p:spPr>
            <a:xfrm>
              <a:off x="3581400" y="1255712"/>
              <a:ext cx="609600" cy="1588"/>
            </a:xfrm>
            <a:prstGeom prst="straightConnector1">
              <a:avLst/>
            </a:prstGeom>
            <a:ln w="19050" cap="flat" cmpd="sng" algn="ctr">
              <a:solidFill>
                <a:srgbClr val="0D0D0D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矢印コネクタ 36"/>
            <p:cNvCxnSpPr>
              <a:cxnSpLocks noChangeAspect="1"/>
            </p:cNvCxnSpPr>
            <p:nvPr/>
          </p:nvCxnSpPr>
          <p:spPr>
            <a:xfrm>
              <a:off x="6477000" y="1254124"/>
              <a:ext cx="609600" cy="1588"/>
            </a:xfrm>
            <a:prstGeom prst="straightConnector1">
              <a:avLst/>
            </a:prstGeom>
            <a:ln w="19050" cap="flat" cmpd="sng" algn="ctr">
              <a:solidFill>
                <a:srgbClr val="0D0D0D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矢印コネクタ 37"/>
            <p:cNvCxnSpPr>
              <a:cxnSpLocks noChangeAspect="1"/>
            </p:cNvCxnSpPr>
            <p:nvPr/>
          </p:nvCxnSpPr>
          <p:spPr>
            <a:xfrm>
              <a:off x="6477000" y="2554288"/>
              <a:ext cx="609600" cy="1588"/>
            </a:xfrm>
            <a:prstGeom prst="straightConnector1">
              <a:avLst/>
            </a:prstGeom>
            <a:ln w="19050" cap="flat" cmpd="sng" algn="ctr">
              <a:solidFill>
                <a:srgbClr val="0D0D0D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矢印コネクタ 38"/>
            <p:cNvCxnSpPr>
              <a:cxnSpLocks noChangeAspect="1"/>
            </p:cNvCxnSpPr>
            <p:nvPr/>
          </p:nvCxnSpPr>
          <p:spPr>
            <a:xfrm>
              <a:off x="5029200" y="3846512"/>
              <a:ext cx="609600" cy="1588"/>
            </a:xfrm>
            <a:prstGeom prst="straightConnector1">
              <a:avLst/>
            </a:prstGeom>
            <a:ln w="19050" cap="flat" cmpd="sng" algn="ctr">
              <a:solidFill>
                <a:srgbClr val="0D0D0D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矢印コネクタ 39"/>
            <p:cNvCxnSpPr>
              <a:cxnSpLocks noChangeAspect="1"/>
            </p:cNvCxnSpPr>
            <p:nvPr/>
          </p:nvCxnSpPr>
          <p:spPr>
            <a:xfrm>
              <a:off x="3581400" y="5143500"/>
              <a:ext cx="609600" cy="1588"/>
            </a:xfrm>
            <a:prstGeom prst="straightConnector1">
              <a:avLst/>
            </a:prstGeom>
            <a:ln w="19050" cap="flat" cmpd="sng" algn="ctr">
              <a:solidFill>
                <a:srgbClr val="0D0D0D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矢印コネクタ 40"/>
            <p:cNvCxnSpPr>
              <a:cxnSpLocks noChangeAspect="1"/>
            </p:cNvCxnSpPr>
            <p:nvPr/>
          </p:nvCxnSpPr>
          <p:spPr>
            <a:xfrm>
              <a:off x="5029200" y="5145088"/>
              <a:ext cx="609600" cy="1588"/>
            </a:xfrm>
            <a:prstGeom prst="straightConnector1">
              <a:avLst/>
            </a:prstGeom>
            <a:ln w="19050" cap="flat" cmpd="sng" algn="ctr">
              <a:solidFill>
                <a:srgbClr val="0D0D0D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テキスト ボックス 42"/>
            <p:cNvSpPr txBox="1">
              <a:spLocks noChangeAspect="1"/>
            </p:cNvSpPr>
            <p:nvPr/>
          </p:nvSpPr>
          <p:spPr>
            <a:xfrm>
              <a:off x="4191000" y="6107668"/>
              <a:ext cx="1289982" cy="4474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altLang="ja-JP" dirty="0" smtClean="0">
                  <a:solidFill>
                    <a:prstClr val="black"/>
                  </a:solidFill>
                </a:rPr>
                <a:t># steps</a:t>
              </a:r>
              <a:endParaRPr lang="ja-JP" altLang="en-US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46" name="直線矢印コネクタ 45"/>
          <p:cNvCxnSpPr>
            <a:cxnSpLocks noChangeAspect="1"/>
          </p:cNvCxnSpPr>
          <p:nvPr/>
        </p:nvCxnSpPr>
        <p:spPr>
          <a:xfrm>
            <a:off x="5045435" y="3328257"/>
            <a:ext cx="503147" cy="1311"/>
          </a:xfrm>
          <a:prstGeom prst="straightConnector1">
            <a:avLst/>
          </a:prstGeom>
          <a:ln w="19050" cap="flat" cmpd="sng" algn="ctr">
            <a:solidFill>
              <a:srgbClr val="0D0D0D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>
            <a:cxnSpLocks noChangeAspect="1"/>
          </p:cNvCxnSpPr>
          <p:nvPr/>
        </p:nvCxnSpPr>
        <p:spPr>
          <a:xfrm>
            <a:off x="5045435" y="2261692"/>
            <a:ext cx="503147" cy="1311"/>
          </a:xfrm>
          <a:prstGeom prst="straightConnector1">
            <a:avLst/>
          </a:prstGeom>
          <a:ln w="19050" cap="flat" cmpd="sng" algn="ctr">
            <a:solidFill>
              <a:srgbClr val="0D0D0D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>
            <a:cxnSpLocks noChangeAspect="1"/>
          </p:cNvCxnSpPr>
          <p:nvPr/>
        </p:nvCxnSpPr>
        <p:spPr>
          <a:xfrm>
            <a:off x="6240409" y="4398756"/>
            <a:ext cx="503147" cy="1311"/>
          </a:xfrm>
          <a:prstGeom prst="straightConnector1">
            <a:avLst/>
          </a:prstGeom>
          <a:ln w="19050" cap="flat" cmpd="sng" algn="ctr">
            <a:solidFill>
              <a:srgbClr val="0D0D0D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>
            <a:cxnSpLocks noChangeAspect="1"/>
          </p:cNvCxnSpPr>
          <p:nvPr/>
        </p:nvCxnSpPr>
        <p:spPr>
          <a:xfrm>
            <a:off x="6240409" y="5470564"/>
            <a:ext cx="503147" cy="1311"/>
          </a:xfrm>
          <a:prstGeom prst="straightConnector1">
            <a:avLst/>
          </a:prstGeom>
          <a:ln w="19050" cap="flat" cmpd="sng" algn="ctr">
            <a:solidFill>
              <a:srgbClr val="0D0D0D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>
            <a:cxnSpLocks noChangeAspect="1"/>
          </p:cNvCxnSpPr>
          <p:nvPr/>
        </p:nvCxnSpPr>
        <p:spPr>
          <a:xfrm>
            <a:off x="3850461" y="3326946"/>
            <a:ext cx="503147" cy="1311"/>
          </a:xfrm>
          <a:prstGeom prst="straightConnector1">
            <a:avLst/>
          </a:prstGeom>
          <a:ln w="19050" cap="flat" cmpd="sng" algn="ctr">
            <a:solidFill>
              <a:srgbClr val="0D0D0D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>
            <a:cxnSpLocks noChangeAspect="1"/>
          </p:cNvCxnSpPr>
          <p:nvPr/>
        </p:nvCxnSpPr>
        <p:spPr>
          <a:xfrm>
            <a:off x="3850461" y="4400067"/>
            <a:ext cx="503147" cy="1311"/>
          </a:xfrm>
          <a:prstGeom prst="straightConnector1">
            <a:avLst/>
          </a:prstGeom>
          <a:ln w="19050" cap="flat" cmpd="sng" algn="ctr">
            <a:solidFill>
              <a:srgbClr val="0D0D0D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>
            <a:cxnSpLocks noChangeAspect="1"/>
          </p:cNvCxnSpPr>
          <p:nvPr/>
        </p:nvCxnSpPr>
        <p:spPr>
          <a:xfrm>
            <a:off x="2655488" y="4401378"/>
            <a:ext cx="503147" cy="1311"/>
          </a:xfrm>
          <a:prstGeom prst="straightConnector1">
            <a:avLst/>
          </a:prstGeom>
          <a:ln w="19050" cap="flat" cmpd="sng" algn="ctr">
            <a:solidFill>
              <a:srgbClr val="0D0D0D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/>
          <p:cNvCxnSpPr>
            <a:cxnSpLocks noChangeAspect="1"/>
          </p:cNvCxnSpPr>
          <p:nvPr/>
        </p:nvCxnSpPr>
        <p:spPr>
          <a:xfrm>
            <a:off x="2655488" y="5471875"/>
            <a:ext cx="503147" cy="1311"/>
          </a:xfrm>
          <a:prstGeom prst="straightConnector1">
            <a:avLst/>
          </a:prstGeom>
          <a:ln w="19050" cap="flat" cmpd="sng" algn="ctr">
            <a:solidFill>
              <a:srgbClr val="0D0D0D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/>
          <p:cNvCxnSpPr/>
          <p:nvPr/>
        </p:nvCxnSpPr>
        <p:spPr>
          <a:xfrm rot="5400000" flipH="1" flipV="1">
            <a:off x="-819353" y="3833043"/>
            <a:ext cx="4716346" cy="1311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59" name="円/楕円 58"/>
          <p:cNvSpPr/>
          <p:nvPr/>
        </p:nvSpPr>
        <p:spPr>
          <a:xfrm>
            <a:off x="469638" y="3110468"/>
            <a:ext cx="461665" cy="1634201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ja-JP" altLang="en-US">
              <a:solidFill>
                <a:prstClr val="white"/>
              </a:solidFill>
            </a:endParaRPr>
          </a:p>
        </p:txBody>
      </p:sp>
      <p:grpSp>
        <p:nvGrpSpPr>
          <p:cNvPr id="54" name="グループ化 53"/>
          <p:cNvGrpSpPr/>
          <p:nvPr/>
        </p:nvGrpSpPr>
        <p:grpSpPr>
          <a:xfrm>
            <a:off x="469638" y="2073094"/>
            <a:ext cx="1100077" cy="3583119"/>
            <a:chOff x="469638" y="2073094"/>
            <a:chExt cx="1100077" cy="3583119"/>
          </a:xfrm>
        </p:grpSpPr>
        <p:sp>
          <p:nvSpPr>
            <p:cNvPr id="56" name="テキスト ボックス 55"/>
            <p:cNvSpPr txBox="1">
              <a:spLocks noChangeAspect="1"/>
            </p:cNvSpPr>
            <p:nvPr/>
          </p:nvSpPr>
          <p:spPr>
            <a:xfrm>
              <a:off x="469638" y="3188894"/>
              <a:ext cx="461665" cy="1523815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pPr defTabSz="457200"/>
              <a:r>
                <a:rPr lang="en-US" altLang="ja-JP" dirty="0" smtClean="0">
                  <a:solidFill>
                    <a:prstClr val="black"/>
                  </a:solidFill>
                </a:rPr>
                <a:t>Temperature</a:t>
              </a:r>
              <a:endParaRPr lang="ja-JP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8" name="テキスト ボックス 57"/>
            <p:cNvSpPr txBox="1"/>
            <p:nvPr/>
          </p:nvSpPr>
          <p:spPr>
            <a:xfrm>
              <a:off x="989540" y="5286881"/>
              <a:ext cx="486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altLang="ja-JP" dirty="0">
                  <a:solidFill>
                    <a:prstClr val="black"/>
                  </a:solidFill>
                </a:rPr>
                <a:t>T</a:t>
              </a:r>
              <a:r>
                <a:rPr lang="en-US" altLang="ja-JP" dirty="0" smtClean="0">
                  <a:solidFill>
                    <a:prstClr val="black"/>
                  </a:solidFill>
                </a:rPr>
                <a:t>1</a:t>
              </a:r>
              <a:endParaRPr lang="ja-JP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60" name="テキスト ボックス 59"/>
            <p:cNvSpPr txBox="1"/>
            <p:nvPr/>
          </p:nvSpPr>
          <p:spPr>
            <a:xfrm>
              <a:off x="989540" y="3110468"/>
              <a:ext cx="486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altLang="ja-JP" dirty="0" smtClean="0">
                  <a:solidFill>
                    <a:prstClr val="black"/>
                  </a:solidFill>
                </a:rPr>
                <a:t>T3</a:t>
              </a:r>
              <a:endParaRPr lang="ja-JP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65" name="テキスト ボックス 64"/>
            <p:cNvSpPr txBox="1"/>
            <p:nvPr/>
          </p:nvSpPr>
          <p:spPr>
            <a:xfrm>
              <a:off x="984298" y="2073094"/>
              <a:ext cx="5854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altLang="ja-JP" dirty="0" smtClean="0">
                  <a:solidFill>
                    <a:prstClr val="black"/>
                  </a:solidFill>
                </a:rPr>
                <a:t>T4 </a:t>
              </a:r>
            </a:p>
          </p:txBody>
        </p:sp>
        <p:sp>
          <p:nvSpPr>
            <p:cNvPr id="66" name="テキスト ボックス 65"/>
            <p:cNvSpPr txBox="1"/>
            <p:nvPr/>
          </p:nvSpPr>
          <p:spPr>
            <a:xfrm>
              <a:off x="989540" y="4221110"/>
              <a:ext cx="486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altLang="ja-JP" dirty="0" smtClean="0">
                  <a:solidFill>
                    <a:prstClr val="black"/>
                  </a:solidFill>
                </a:rPr>
                <a:t>T</a:t>
              </a:r>
              <a:r>
                <a:rPr lang="en-US" altLang="ja-JP" dirty="0">
                  <a:solidFill>
                    <a:prstClr val="black"/>
                  </a:solidFill>
                </a:rPr>
                <a:t>2</a:t>
              </a:r>
              <a:endParaRPr lang="ja-JP" alt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70" name="タイトル 1"/>
          <p:cNvSpPr>
            <a:spLocks noGrp="1"/>
          </p:cNvSpPr>
          <p:nvPr>
            <p:ph type="title"/>
          </p:nvPr>
        </p:nvSpPr>
        <p:spPr>
          <a:xfrm>
            <a:off x="35370" y="476590"/>
            <a:ext cx="8713210" cy="962025"/>
          </a:xfrm>
        </p:spPr>
        <p:txBody>
          <a:bodyPr/>
          <a:lstStyle/>
          <a:p>
            <a:r>
              <a:rPr lang="en-US" altLang="ja-JP" dirty="0" err="1" smtClean="0"/>
              <a:t>Marcov</a:t>
            </a:r>
            <a:r>
              <a:rPr lang="en-US" altLang="ja-JP" dirty="0" smtClean="0"/>
              <a:t> Chain Monte Carlo Method</a:t>
            </a:r>
            <a:br>
              <a:rPr lang="en-US" altLang="ja-JP" dirty="0" smtClean="0"/>
            </a:br>
            <a:r>
              <a:rPr lang="en-US" altLang="ja-JP" dirty="0" smtClean="0"/>
              <a:t>(MCMC)</a:t>
            </a:r>
            <a:endParaRPr kumimoji="1" lang="ja-JP" altLang="en-US" dirty="0"/>
          </a:p>
        </p:txBody>
      </p:sp>
      <p:sp>
        <p:nvSpPr>
          <p:cNvPr id="29" name="フッター プレースホルダー 2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WPSE2012@Kobe, Feb. 29th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158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テキスト ボックス 42"/>
          <p:cNvSpPr txBox="1">
            <a:spLocks noChangeAspect="1"/>
          </p:cNvSpPr>
          <p:nvPr/>
        </p:nvSpPr>
        <p:spPr>
          <a:xfrm>
            <a:off x="4367055" y="6263739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ja-JP" dirty="0" smtClean="0">
                <a:solidFill>
                  <a:prstClr val="black"/>
                </a:solidFill>
              </a:rPr>
              <a:t># steps</a:t>
            </a:r>
            <a:endParaRPr lang="ja-JP" altLang="en-US" dirty="0">
              <a:solidFill>
                <a:prstClr val="black"/>
              </a:solidFill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1538166" y="1475525"/>
            <a:ext cx="6288024" cy="4716346"/>
            <a:chOff x="1538166" y="1475525"/>
            <a:chExt cx="6288024" cy="4716346"/>
          </a:xfrm>
        </p:grpSpPr>
        <p:grpSp>
          <p:nvGrpSpPr>
            <p:cNvPr id="5" name="図形グループ 8"/>
            <p:cNvGrpSpPr>
              <a:grpSpLocks noChangeAspect="1"/>
            </p:cNvGrpSpPr>
            <p:nvPr/>
          </p:nvGrpSpPr>
          <p:grpSpPr>
            <a:xfrm>
              <a:off x="1538166" y="1475525"/>
              <a:ext cx="6288024" cy="4716346"/>
              <a:chOff x="457994" y="-150018"/>
              <a:chExt cx="7618412" cy="5714206"/>
            </a:xfrm>
            <a:effectLst/>
          </p:grpSpPr>
          <p:cxnSp>
            <p:nvCxnSpPr>
              <p:cNvPr id="44" name="直線矢印コネクタ 43"/>
              <p:cNvCxnSpPr/>
              <p:nvPr/>
            </p:nvCxnSpPr>
            <p:spPr>
              <a:xfrm rot="5400000" flipH="1" flipV="1">
                <a:off x="-2398315" y="2706291"/>
                <a:ext cx="5714206" cy="1588"/>
              </a:xfrm>
              <a:prstGeom prst="straightConnector1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  <a:tailEnd type="arrow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</p:cxnSp>
          <p:cxnSp>
            <p:nvCxnSpPr>
              <p:cNvPr id="45" name="直線矢印コネクタ 44"/>
              <p:cNvCxnSpPr/>
              <p:nvPr/>
            </p:nvCxnSpPr>
            <p:spPr>
              <a:xfrm>
                <a:off x="457994" y="5562600"/>
                <a:ext cx="7618412" cy="1588"/>
              </a:xfrm>
              <a:prstGeom prst="straightConnector1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  <a:tailEnd type="arrow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</p:cxnSp>
        </p:grpSp>
        <p:sp>
          <p:nvSpPr>
            <p:cNvPr id="6" name="正方形/長方形 5"/>
            <p:cNvSpPr>
              <a:spLocks noChangeAspect="1"/>
            </p:cNvSpPr>
            <p:nvPr/>
          </p:nvSpPr>
          <p:spPr>
            <a:xfrm>
              <a:off x="1977108" y="5122029"/>
              <a:ext cx="691827" cy="691827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7" name="正方形/長方形 6"/>
            <p:cNvSpPr>
              <a:spLocks noChangeAspect="1"/>
            </p:cNvSpPr>
            <p:nvPr/>
          </p:nvSpPr>
          <p:spPr>
            <a:xfrm>
              <a:off x="3172082" y="5122029"/>
              <a:ext cx="691827" cy="691827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8" name="正方形/長方形 7"/>
            <p:cNvSpPr>
              <a:spLocks noChangeAspect="1"/>
            </p:cNvSpPr>
            <p:nvPr/>
          </p:nvSpPr>
          <p:spPr>
            <a:xfrm>
              <a:off x="4367056" y="5122029"/>
              <a:ext cx="691827" cy="691827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正方形/長方形 8"/>
            <p:cNvSpPr>
              <a:spLocks noChangeAspect="1"/>
            </p:cNvSpPr>
            <p:nvPr/>
          </p:nvSpPr>
          <p:spPr>
            <a:xfrm>
              <a:off x="5562029" y="5122029"/>
              <a:ext cx="691827" cy="691827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正方形/長方形 9"/>
            <p:cNvSpPr>
              <a:spLocks noChangeAspect="1"/>
            </p:cNvSpPr>
            <p:nvPr/>
          </p:nvSpPr>
          <p:spPr>
            <a:xfrm>
              <a:off x="6757003" y="5122029"/>
              <a:ext cx="691827" cy="691827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正方形/長方形 10"/>
            <p:cNvSpPr>
              <a:spLocks noChangeAspect="1"/>
            </p:cNvSpPr>
            <p:nvPr/>
          </p:nvSpPr>
          <p:spPr>
            <a:xfrm>
              <a:off x="1977108" y="4052842"/>
              <a:ext cx="691827" cy="691827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正方形/長方形 11"/>
            <p:cNvSpPr>
              <a:spLocks noChangeAspect="1"/>
            </p:cNvSpPr>
            <p:nvPr/>
          </p:nvSpPr>
          <p:spPr>
            <a:xfrm>
              <a:off x="3172082" y="4052842"/>
              <a:ext cx="691827" cy="691827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正方形/長方形 12"/>
            <p:cNvSpPr>
              <a:spLocks noChangeAspect="1"/>
            </p:cNvSpPr>
            <p:nvPr/>
          </p:nvSpPr>
          <p:spPr>
            <a:xfrm>
              <a:off x="4367056" y="4052842"/>
              <a:ext cx="691827" cy="691827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正方形/長方形 13"/>
            <p:cNvSpPr>
              <a:spLocks noChangeAspect="1"/>
            </p:cNvSpPr>
            <p:nvPr/>
          </p:nvSpPr>
          <p:spPr>
            <a:xfrm>
              <a:off x="5562029" y="4052842"/>
              <a:ext cx="691827" cy="691827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正方形/長方形 14"/>
            <p:cNvSpPr>
              <a:spLocks noChangeAspect="1"/>
            </p:cNvSpPr>
            <p:nvPr/>
          </p:nvSpPr>
          <p:spPr>
            <a:xfrm>
              <a:off x="6757003" y="4052842"/>
              <a:ext cx="691827" cy="691827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正方形/長方形 15"/>
            <p:cNvSpPr>
              <a:spLocks noChangeAspect="1"/>
            </p:cNvSpPr>
            <p:nvPr/>
          </p:nvSpPr>
          <p:spPr>
            <a:xfrm>
              <a:off x="1977108" y="2983655"/>
              <a:ext cx="691827" cy="691827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正方形/長方形 16"/>
            <p:cNvSpPr>
              <a:spLocks noChangeAspect="1"/>
            </p:cNvSpPr>
            <p:nvPr/>
          </p:nvSpPr>
          <p:spPr>
            <a:xfrm>
              <a:off x="3172082" y="2983655"/>
              <a:ext cx="691827" cy="691827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正方形/長方形 17"/>
            <p:cNvSpPr>
              <a:spLocks noChangeAspect="1"/>
            </p:cNvSpPr>
            <p:nvPr/>
          </p:nvSpPr>
          <p:spPr>
            <a:xfrm>
              <a:off x="4367056" y="2983655"/>
              <a:ext cx="691827" cy="691827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正方形/長方形 18"/>
            <p:cNvSpPr>
              <a:spLocks noChangeAspect="1"/>
            </p:cNvSpPr>
            <p:nvPr/>
          </p:nvSpPr>
          <p:spPr>
            <a:xfrm>
              <a:off x="5562029" y="2983655"/>
              <a:ext cx="691827" cy="691827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正方形/長方形 19"/>
            <p:cNvSpPr>
              <a:spLocks noChangeAspect="1"/>
            </p:cNvSpPr>
            <p:nvPr/>
          </p:nvSpPr>
          <p:spPr>
            <a:xfrm>
              <a:off x="6757003" y="2983655"/>
              <a:ext cx="691827" cy="691827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正方形/長方形 20"/>
            <p:cNvSpPr>
              <a:spLocks noChangeAspect="1"/>
            </p:cNvSpPr>
            <p:nvPr/>
          </p:nvSpPr>
          <p:spPr>
            <a:xfrm>
              <a:off x="1977108" y="1914468"/>
              <a:ext cx="691827" cy="691827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正方形/長方形 21"/>
            <p:cNvSpPr>
              <a:spLocks noChangeAspect="1"/>
            </p:cNvSpPr>
            <p:nvPr/>
          </p:nvSpPr>
          <p:spPr>
            <a:xfrm>
              <a:off x="3172082" y="1914468"/>
              <a:ext cx="691827" cy="691827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正方形/長方形 22"/>
            <p:cNvSpPr>
              <a:spLocks noChangeAspect="1"/>
            </p:cNvSpPr>
            <p:nvPr/>
          </p:nvSpPr>
          <p:spPr>
            <a:xfrm>
              <a:off x="4367056" y="1914468"/>
              <a:ext cx="691827" cy="691827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正方形/長方形 23"/>
            <p:cNvSpPr>
              <a:spLocks noChangeAspect="1"/>
            </p:cNvSpPr>
            <p:nvPr/>
          </p:nvSpPr>
          <p:spPr>
            <a:xfrm>
              <a:off x="5562029" y="1914468"/>
              <a:ext cx="691827" cy="691827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正方形/長方形 24"/>
            <p:cNvSpPr>
              <a:spLocks noChangeAspect="1"/>
            </p:cNvSpPr>
            <p:nvPr/>
          </p:nvSpPr>
          <p:spPr>
            <a:xfrm>
              <a:off x="6757003" y="1914468"/>
              <a:ext cx="691827" cy="691827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black"/>
                </a:solidFill>
              </a:endParaRPr>
            </a:p>
          </p:txBody>
        </p:sp>
        <p:cxnSp>
          <p:nvCxnSpPr>
            <p:cNvPr id="26" name="直線矢印コネクタ 25"/>
            <p:cNvCxnSpPr>
              <a:cxnSpLocks noChangeAspect="1"/>
              <a:stCxn id="6" idx="3"/>
              <a:endCxn id="12" idx="1"/>
            </p:cNvCxnSpPr>
            <p:nvPr/>
          </p:nvCxnSpPr>
          <p:spPr>
            <a:xfrm flipV="1">
              <a:off x="2668935" y="4398755"/>
              <a:ext cx="503147" cy="1069187"/>
            </a:xfrm>
            <a:prstGeom prst="straightConnector1">
              <a:avLst/>
            </a:prstGeom>
            <a:ln w="19050" cap="flat" cmpd="sng" algn="ctr">
              <a:solidFill>
                <a:srgbClr val="0D0D0D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矢印コネクタ 26"/>
            <p:cNvCxnSpPr>
              <a:cxnSpLocks noChangeAspect="1"/>
            </p:cNvCxnSpPr>
            <p:nvPr/>
          </p:nvCxnSpPr>
          <p:spPr>
            <a:xfrm flipV="1">
              <a:off x="3863909" y="3329568"/>
              <a:ext cx="503147" cy="1069187"/>
            </a:xfrm>
            <a:prstGeom prst="straightConnector1">
              <a:avLst/>
            </a:prstGeom>
            <a:ln w="19050" cap="flat" cmpd="sng" algn="ctr">
              <a:solidFill>
                <a:srgbClr val="0D0D0D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矢印コネクタ 27"/>
            <p:cNvCxnSpPr>
              <a:cxnSpLocks noChangeAspect="1"/>
            </p:cNvCxnSpPr>
            <p:nvPr/>
          </p:nvCxnSpPr>
          <p:spPr>
            <a:xfrm flipV="1">
              <a:off x="5058883" y="2260381"/>
              <a:ext cx="503147" cy="1069187"/>
            </a:xfrm>
            <a:prstGeom prst="straightConnector1">
              <a:avLst/>
            </a:prstGeom>
            <a:ln w="19050" cap="flat" cmpd="sng" algn="ctr">
              <a:solidFill>
                <a:srgbClr val="0D0D0D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矢印コネクタ 28"/>
            <p:cNvCxnSpPr>
              <a:cxnSpLocks noChangeAspect="1"/>
            </p:cNvCxnSpPr>
            <p:nvPr/>
          </p:nvCxnSpPr>
          <p:spPr>
            <a:xfrm>
              <a:off x="2668935" y="4398755"/>
              <a:ext cx="503147" cy="1069187"/>
            </a:xfrm>
            <a:prstGeom prst="straightConnector1">
              <a:avLst/>
            </a:prstGeom>
            <a:ln w="19050" cap="flat" cmpd="sng" algn="ctr">
              <a:solidFill>
                <a:srgbClr val="0D0D0D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矢印コネクタ 29"/>
            <p:cNvCxnSpPr>
              <a:cxnSpLocks noChangeAspect="1"/>
            </p:cNvCxnSpPr>
            <p:nvPr/>
          </p:nvCxnSpPr>
          <p:spPr>
            <a:xfrm>
              <a:off x="3863909" y="3329568"/>
              <a:ext cx="503147" cy="1069187"/>
            </a:xfrm>
            <a:prstGeom prst="straightConnector1">
              <a:avLst/>
            </a:prstGeom>
            <a:ln w="19050" cap="flat" cmpd="sng" algn="ctr">
              <a:solidFill>
                <a:srgbClr val="0D0D0D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矢印コネクタ 30"/>
            <p:cNvCxnSpPr>
              <a:cxnSpLocks noChangeAspect="1"/>
            </p:cNvCxnSpPr>
            <p:nvPr/>
          </p:nvCxnSpPr>
          <p:spPr>
            <a:xfrm>
              <a:off x="5058883" y="2260381"/>
              <a:ext cx="503147" cy="1069187"/>
            </a:xfrm>
            <a:prstGeom prst="straightConnector1">
              <a:avLst/>
            </a:prstGeom>
            <a:ln w="19050" cap="flat" cmpd="sng" algn="ctr">
              <a:solidFill>
                <a:srgbClr val="0D0D0D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矢印コネクタ 31"/>
            <p:cNvCxnSpPr>
              <a:cxnSpLocks noChangeAspect="1"/>
            </p:cNvCxnSpPr>
            <p:nvPr/>
          </p:nvCxnSpPr>
          <p:spPr>
            <a:xfrm>
              <a:off x="6253856" y="4398755"/>
              <a:ext cx="503147" cy="1069187"/>
            </a:xfrm>
            <a:prstGeom prst="straightConnector1">
              <a:avLst/>
            </a:prstGeom>
            <a:ln w="19050" cap="flat" cmpd="sng" algn="ctr">
              <a:solidFill>
                <a:srgbClr val="0D0D0D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矢印コネクタ 32"/>
            <p:cNvCxnSpPr>
              <a:cxnSpLocks noChangeAspect="1"/>
            </p:cNvCxnSpPr>
            <p:nvPr/>
          </p:nvCxnSpPr>
          <p:spPr>
            <a:xfrm flipV="1">
              <a:off x="6253856" y="4398755"/>
              <a:ext cx="503147" cy="1069187"/>
            </a:xfrm>
            <a:prstGeom prst="straightConnector1">
              <a:avLst/>
            </a:prstGeom>
            <a:ln w="19050" cap="flat" cmpd="sng" algn="ctr">
              <a:solidFill>
                <a:srgbClr val="0D0D0D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矢印コネクタ 33"/>
            <p:cNvCxnSpPr>
              <a:cxnSpLocks noChangeAspect="1"/>
              <a:endCxn id="22" idx="1"/>
            </p:cNvCxnSpPr>
            <p:nvPr/>
          </p:nvCxnSpPr>
          <p:spPr>
            <a:xfrm>
              <a:off x="2668935" y="2260381"/>
              <a:ext cx="503147" cy="1311"/>
            </a:xfrm>
            <a:prstGeom prst="straightConnector1">
              <a:avLst/>
            </a:prstGeom>
            <a:ln w="19050" cap="flat" cmpd="sng" algn="ctr">
              <a:solidFill>
                <a:srgbClr val="0D0D0D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矢印コネクタ 34"/>
            <p:cNvCxnSpPr>
              <a:cxnSpLocks noChangeAspect="1"/>
            </p:cNvCxnSpPr>
            <p:nvPr/>
          </p:nvCxnSpPr>
          <p:spPr>
            <a:xfrm>
              <a:off x="2668935" y="3329568"/>
              <a:ext cx="503147" cy="1311"/>
            </a:xfrm>
            <a:prstGeom prst="straightConnector1">
              <a:avLst/>
            </a:prstGeom>
            <a:ln w="19050" cap="flat" cmpd="sng" algn="ctr">
              <a:solidFill>
                <a:srgbClr val="0D0D0D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矢印コネクタ 35"/>
            <p:cNvCxnSpPr>
              <a:cxnSpLocks noChangeAspect="1"/>
            </p:cNvCxnSpPr>
            <p:nvPr/>
          </p:nvCxnSpPr>
          <p:spPr>
            <a:xfrm>
              <a:off x="3863909" y="2259070"/>
              <a:ext cx="503147" cy="1311"/>
            </a:xfrm>
            <a:prstGeom prst="straightConnector1">
              <a:avLst/>
            </a:prstGeom>
            <a:ln w="19050" cap="flat" cmpd="sng" algn="ctr">
              <a:solidFill>
                <a:srgbClr val="0D0D0D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矢印コネクタ 36"/>
            <p:cNvCxnSpPr>
              <a:cxnSpLocks noChangeAspect="1"/>
            </p:cNvCxnSpPr>
            <p:nvPr/>
          </p:nvCxnSpPr>
          <p:spPr>
            <a:xfrm>
              <a:off x="6253856" y="2257760"/>
              <a:ext cx="503147" cy="1311"/>
            </a:xfrm>
            <a:prstGeom prst="straightConnector1">
              <a:avLst/>
            </a:prstGeom>
            <a:ln w="19050" cap="flat" cmpd="sng" algn="ctr">
              <a:solidFill>
                <a:srgbClr val="0D0D0D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矢印コネクタ 37"/>
            <p:cNvCxnSpPr>
              <a:cxnSpLocks noChangeAspect="1"/>
            </p:cNvCxnSpPr>
            <p:nvPr/>
          </p:nvCxnSpPr>
          <p:spPr>
            <a:xfrm>
              <a:off x="6253856" y="3330879"/>
              <a:ext cx="503147" cy="1311"/>
            </a:xfrm>
            <a:prstGeom prst="straightConnector1">
              <a:avLst/>
            </a:prstGeom>
            <a:ln w="19050" cap="flat" cmpd="sng" algn="ctr">
              <a:solidFill>
                <a:srgbClr val="0D0D0D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矢印コネクタ 38"/>
            <p:cNvCxnSpPr>
              <a:cxnSpLocks noChangeAspect="1"/>
            </p:cNvCxnSpPr>
            <p:nvPr/>
          </p:nvCxnSpPr>
          <p:spPr>
            <a:xfrm>
              <a:off x="5058883" y="4397444"/>
              <a:ext cx="503147" cy="1311"/>
            </a:xfrm>
            <a:prstGeom prst="straightConnector1">
              <a:avLst/>
            </a:prstGeom>
            <a:ln w="19050" cap="flat" cmpd="sng" algn="ctr">
              <a:solidFill>
                <a:srgbClr val="0D0D0D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矢印コネクタ 39"/>
            <p:cNvCxnSpPr>
              <a:cxnSpLocks noChangeAspect="1"/>
            </p:cNvCxnSpPr>
            <p:nvPr/>
          </p:nvCxnSpPr>
          <p:spPr>
            <a:xfrm>
              <a:off x="3863909" y="5467942"/>
              <a:ext cx="503147" cy="1311"/>
            </a:xfrm>
            <a:prstGeom prst="straightConnector1">
              <a:avLst/>
            </a:prstGeom>
            <a:ln w="19050" cap="flat" cmpd="sng" algn="ctr">
              <a:solidFill>
                <a:srgbClr val="0D0D0D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矢印コネクタ 40"/>
            <p:cNvCxnSpPr>
              <a:cxnSpLocks noChangeAspect="1"/>
            </p:cNvCxnSpPr>
            <p:nvPr/>
          </p:nvCxnSpPr>
          <p:spPr>
            <a:xfrm>
              <a:off x="5058883" y="5469253"/>
              <a:ext cx="503147" cy="1311"/>
            </a:xfrm>
            <a:prstGeom prst="straightConnector1">
              <a:avLst/>
            </a:prstGeom>
            <a:ln w="19050" cap="flat" cmpd="sng" algn="ctr">
              <a:solidFill>
                <a:srgbClr val="0D0D0D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円/楕円 45"/>
            <p:cNvSpPr/>
            <p:nvPr/>
          </p:nvSpPr>
          <p:spPr>
            <a:xfrm>
              <a:off x="5058882" y="2257760"/>
              <a:ext cx="503147" cy="132451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white"/>
                </a:solidFill>
              </a:endParaRPr>
            </a:p>
          </p:txBody>
        </p:sp>
        <p:cxnSp>
          <p:nvCxnSpPr>
            <p:cNvPr id="48" name="直線矢印コネクタ 47"/>
            <p:cNvCxnSpPr/>
            <p:nvPr/>
          </p:nvCxnSpPr>
          <p:spPr>
            <a:xfrm flipV="1">
              <a:off x="5358963" y="1593624"/>
              <a:ext cx="203067" cy="713928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テキスト ボックス 48"/>
          <p:cNvSpPr txBox="1"/>
          <p:nvPr/>
        </p:nvSpPr>
        <p:spPr>
          <a:xfrm>
            <a:off x="5580140" y="1270459"/>
            <a:ext cx="2688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ja-JP" dirty="0" smtClean="0">
                <a:solidFill>
                  <a:prstClr val="black"/>
                </a:solidFill>
              </a:rPr>
              <a:t>Exchange values</a:t>
            </a:r>
          </a:p>
          <a:p>
            <a:pPr defTabSz="457200"/>
            <a:r>
              <a:rPr lang="en-US" altLang="ja-JP" dirty="0">
                <a:solidFill>
                  <a:prstClr val="black"/>
                </a:solidFill>
              </a:rPr>
              <a:t>b</a:t>
            </a:r>
            <a:r>
              <a:rPr lang="en-US" altLang="ja-JP" dirty="0" smtClean="0">
                <a:solidFill>
                  <a:prstClr val="black"/>
                </a:solidFill>
              </a:rPr>
              <a:t>etween </a:t>
            </a:r>
            <a:r>
              <a:rPr lang="en-US" altLang="ja-JP" dirty="0" err="1" smtClean="0">
                <a:solidFill>
                  <a:prstClr val="black"/>
                </a:solidFill>
              </a:rPr>
              <a:t>temparatures</a:t>
            </a:r>
            <a:endParaRPr lang="ja-JP" altLang="en-US" dirty="0">
              <a:solidFill>
                <a:prstClr val="black"/>
              </a:solidFill>
            </a:endParaRPr>
          </a:p>
        </p:txBody>
      </p:sp>
      <p:grpSp>
        <p:nvGrpSpPr>
          <p:cNvPr id="57" name="グループ化 56"/>
          <p:cNvGrpSpPr/>
          <p:nvPr/>
        </p:nvGrpSpPr>
        <p:grpSpPr>
          <a:xfrm>
            <a:off x="469638" y="2073094"/>
            <a:ext cx="1100077" cy="3583119"/>
            <a:chOff x="469638" y="2073094"/>
            <a:chExt cx="1100077" cy="3583119"/>
          </a:xfrm>
        </p:grpSpPr>
        <p:sp>
          <p:nvSpPr>
            <p:cNvPr id="42" name="テキスト ボックス 41"/>
            <p:cNvSpPr txBox="1">
              <a:spLocks noChangeAspect="1"/>
            </p:cNvSpPr>
            <p:nvPr/>
          </p:nvSpPr>
          <p:spPr>
            <a:xfrm>
              <a:off x="469638" y="3188894"/>
              <a:ext cx="461665" cy="1523815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pPr defTabSz="457200"/>
              <a:r>
                <a:rPr lang="en-US" altLang="ja-JP" dirty="0" smtClean="0">
                  <a:solidFill>
                    <a:prstClr val="black"/>
                  </a:solidFill>
                </a:rPr>
                <a:t>Temperature</a:t>
              </a:r>
              <a:endParaRPr lang="ja-JP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989540" y="5286881"/>
              <a:ext cx="486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altLang="ja-JP" dirty="0">
                  <a:solidFill>
                    <a:prstClr val="black"/>
                  </a:solidFill>
                </a:rPr>
                <a:t>T</a:t>
              </a:r>
              <a:r>
                <a:rPr lang="en-US" altLang="ja-JP" dirty="0" smtClean="0">
                  <a:solidFill>
                    <a:prstClr val="black"/>
                  </a:solidFill>
                </a:rPr>
                <a:t>1</a:t>
              </a:r>
              <a:endParaRPr lang="ja-JP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2" name="テキスト ボックス 51"/>
            <p:cNvSpPr txBox="1"/>
            <p:nvPr/>
          </p:nvSpPr>
          <p:spPr>
            <a:xfrm>
              <a:off x="989540" y="3110468"/>
              <a:ext cx="486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altLang="ja-JP" dirty="0" smtClean="0">
                  <a:solidFill>
                    <a:prstClr val="black"/>
                  </a:solidFill>
                </a:rPr>
                <a:t>T3</a:t>
              </a:r>
              <a:endParaRPr lang="ja-JP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3" name="テキスト ボックス 52"/>
            <p:cNvSpPr txBox="1"/>
            <p:nvPr/>
          </p:nvSpPr>
          <p:spPr>
            <a:xfrm>
              <a:off x="984298" y="2073094"/>
              <a:ext cx="5854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altLang="ja-JP" dirty="0" smtClean="0">
                  <a:solidFill>
                    <a:prstClr val="black"/>
                  </a:solidFill>
                </a:rPr>
                <a:t>T4 </a:t>
              </a:r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989540" y="4221110"/>
              <a:ext cx="486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altLang="ja-JP" dirty="0" smtClean="0">
                  <a:solidFill>
                    <a:prstClr val="black"/>
                  </a:solidFill>
                </a:rPr>
                <a:t>T</a:t>
              </a:r>
              <a:r>
                <a:rPr lang="en-US" altLang="ja-JP" dirty="0">
                  <a:solidFill>
                    <a:prstClr val="black"/>
                  </a:solidFill>
                </a:rPr>
                <a:t>2</a:t>
              </a:r>
              <a:endParaRPr lang="ja-JP" alt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60" name="タイトル 1"/>
          <p:cNvSpPr>
            <a:spLocks noGrp="1"/>
          </p:cNvSpPr>
          <p:nvPr>
            <p:ph type="title"/>
          </p:nvPr>
        </p:nvSpPr>
        <p:spPr>
          <a:xfrm>
            <a:off x="35370" y="476590"/>
            <a:ext cx="8713210" cy="962025"/>
          </a:xfrm>
        </p:spPr>
        <p:txBody>
          <a:bodyPr/>
          <a:lstStyle/>
          <a:p>
            <a:r>
              <a:rPr lang="en-US" altLang="ja-JP" dirty="0" smtClean="0"/>
              <a:t>Replica-Exchange </a:t>
            </a:r>
            <a:r>
              <a:rPr lang="en-US" altLang="ja-JP" dirty="0" err="1" smtClean="0"/>
              <a:t>Marcov</a:t>
            </a:r>
            <a:r>
              <a:rPr lang="en-US" altLang="ja-JP" dirty="0" smtClean="0"/>
              <a:t> Chain Monte Carlo Method (RE-MCMC)</a:t>
            </a:r>
            <a:endParaRPr kumimoji="1" lang="ja-JP" altLang="en-US" dirty="0"/>
          </a:p>
        </p:txBody>
      </p:sp>
      <p:sp>
        <p:nvSpPr>
          <p:cNvPr id="62" name="フッター プレースホルダー 6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WPSE2012@Kobe, Feb. 29th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703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0830" y="378685"/>
            <a:ext cx="7067550" cy="962025"/>
          </a:xfrm>
        </p:spPr>
        <p:txBody>
          <a:bodyPr/>
          <a:lstStyle/>
          <a:p>
            <a:r>
              <a:rPr lang="en-US" altLang="ja-JP" dirty="0" smtClean="0"/>
              <a:t>Search Result</a:t>
            </a:r>
            <a:br>
              <a:rPr lang="en-US" altLang="ja-JP" dirty="0" smtClean="0"/>
            </a:br>
            <a:r>
              <a:rPr lang="en-US" altLang="ja-JP" dirty="0" smtClean="0"/>
              <a:t>(8 temperatures in parallel)</a:t>
            </a:r>
            <a:endParaRPr kumimoji="1" lang="ja-JP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00" y="1255991"/>
            <a:ext cx="7489040" cy="5380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WPSE2012@Kobe, Feb. 29th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3228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400" y="153193"/>
            <a:ext cx="8137130" cy="962025"/>
          </a:xfrm>
        </p:spPr>
        <p:txBody>
          <a:bodyPr/>
          <a:lstStyle/>
          <a:p>
            <a:r>
              <a:rPr kumimoji="1" lang="en-US" altLang="ja-JP" dirty="0" smtClean="0"/>
              <a:t>App3: Atomic Collision Simulation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400" y="1340710"/>
            <a:ext cx="8076055" cy="5148262"/>
          </a:xfrm>
        </p:spPr>
        <p:txBody>
          <a:bodyPr/>
          <a:lstStyle/>
          <a:p>
            <a:r>
              <a:rPr lang="en-US" altLang="ja-JP" sz="2800" dirty="0" smtClean="0"/>
              <a:t>A number of </a:t>
            </a:r>
            <a:r>
              <a:rPr kumimoji="1" lang="en-US" altLang="ja-JP" sz="2800" dirty="0" smtClean="0"/>
              <a:t>Atomic</a:t>
            </a:r>
            <a:br>
              <a:rPr kumimoji="1" lang="en-US" altLang="ja-JP" sz="2800" dirty="0" smtClean="0"/>
            </a:br>
            <a:r>
              <a:rPr kumimoji="1" lang="en-US" altLang="ja-JP" sz="2800" dirty="0" smtClean="0"/>
              <a:t>collision occur in a</a:t>
            </a:r>
            <a:br>
              <a:rPr kumimoji="1" lang="en-US" altLang="ja-JP" sz="2800" dirty="0" smtClean="0"/>
            </a:br>
            <a:r>
              <a:rPr kumimoji="1" lang="en-US" altLang="ja-JP" sz="2800" dirty="0" smtClean="0"/>
              <a:t>simulation space</a:t>
            </a:r>
          </a:p>
          <a:p>
            <a:r>
              <a:rPr lang="en-US" altLang="ja-JP" sz="2800" dirty="0" smtClean="0"/>
              <a:t>A single run simulates</a:t>
            </a:r>
            <a:br>
              <a:rPr lang="en-US" altLang="ja-JP" sz="2800" dirty="0" smtClean="0"/>
            </a:br>
            <a:r>
              <a:rPr lang="en-US" altLang="ja-JP" sz="2800" dirty="0" smtClean="0"/>
              <a:t>one collision behavior</a:t>
            </a:r>
            <a:endParaRPr kumimoji="1" lang="en-US" altLang="ja-JP" sz="2800" dirty="0" smtClean="0"/>
          </a:p>
          <a:p>
            <a:r>
              <a:rPr lang="en-US" altLang="ja-JP" sz="2800" dirty="0" smtClean="0"/>
              <a:t>Collisions on a small</a:t>
            </a:r>
            <a:br>
              <a:rPr lang="en-US" altLang="ja-JP" sz="2800" dirty="0" smtClean="0"/>
            </a:br>
            <a:r>
              <a:rPr lang="en-US" altLang="ja-JP" sz="2800" dirty="0" smtClean="0"/>
              <a:t>distance are depend</a:t>
            </a:r>
            <a:br>
              <a:rPr lang="en-US" altLang="ja-JP" sz="2800" dirty="0" smtClean="0"/>
            </a:br>
            <a:r>
              <a:rPr lang="en-US" altLang="ja-JP" sz="2800" dirty="0" smtClean="0"/>
              <a:t>on each other</a:t>
            </a:r>
          </a:p>
          <a:p>
            <a:r>
              <a:rPr lang="en-US" altLang="ja-JP" sz="2800" dirty="0" smtClean="0"/>
              <a:t>Other collisions can be simulated in parallel</a:t>
            </a:r>
          </a:p>
          <a:p>
            <a:r>
              <a:rPr lang="en-US" altLang="ja-JP" sz="2800" dirty="0" smtClean="0"/>
              <a:t>They want to execute simulations in parallel as much as possible</a:t>
            </a:r>
          </a:p>
          <a:p>
            <a:r>
              <a:rPr lang="en-US" altLang="ja-JP" sz="2800" dirty="0" smtClean="0"/>
              <a:t>Work-in-progress</a:t>
            </a: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WPSE2012@Kobe, Feb. 29th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7507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The “dependency” module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7643290" cy="4525963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Enables to write dependency among jobs declaratively</a:t>
            </a:r>
            <a:endParaRPr lang="en-US" altLang="ja-JP" dirty="0"/>
          </a:p>
          <a:p>
            <a:pPr lvl="1"/>
            <a:r>
              <a:rPr lang="en-US" altLang="ja-JP" sz="2400" dirty="0" smtClean="0">
                <a:solidFill>
                  <a:srgbClr val="FF0000"/>
                </a:solidFill>
              </a:rPr>
              <a:t>$j1-&gt;{</a:t>
            </a:r>
            <a:r>
              <a:rPr lang="en-US" altLang="ja-JP" sz="2400" dirty="0" err="1" smtClean="0">
                <a:solidFill>
                  <a:srgbClr val="FF0000"/>
                </a:solidFill>
              </a:rPr>
              <a:t>depend_on</a:t>
            </a:r>
            <a:r>
              <a:rPr lang="en-US" altLang="ja-JP" sz="2400" dirty="0" smtClean="0">
                <a:solidFill>
                  <a:srgbClr val="FF0000"/>
                </a:solidFill>
              </a:rPr>
              <a:t>} = [$j2, $j3];</a:t>
            </a:r>
          </a:p>
          <a:p>
            <a:pPr lvl="1"/>
            <a:r>
              <a:rPr lang="en-US" altLang="ja-JP" dirty="0" smtClean="0"/>
              <a:t>When the job $j1 is finished, we can execute $j2 and $j3</a:t>
            </a:r>
          </a:p>
          <a:p>
            <a:pPr lvl="1"/>
            <a:r>
              <a:rPr lang="en-US" altLang="ja-JP" dirty="0" smtClean="0"/>
              <a:t>When $j1 is aborted, we also make $j2 and $j3 aborted</a:t>
            </a:r>
          </a:p>
          <a:p>
            <a:pPr lvl="1"/>
            <a:endParaRPr lang="en-US" altLang="ja-JP" sz="2800" dirty="0" smtClean="0"/>
          </a:p>
          <a:p>
            <a:pPr marL="0" indent="0">
              <a:buNone/>
            </a:pPr>
            <a:endParaRPr kumimoji="1" lang="en-US" altLang="ja-JP" sz="2800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WPSE2012@Kobe, Feb. 29th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1676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2800" dirty="0" smtClean="0"/>
              <a:t>Yet Another HPC Programming</a:t>
            </a:r>
            <a:br>
              <a:rPr lang="en-US" altLang="ja-JP" sz="2800" dirty="0" smtClean="0"/>
            </a:br>
            <a:r>
              <a:rPr lang="en-US" altLang="ja-JP" dirty="0" smtClean="0"/>
              <a:t>Example of C&amp;C Computing</a:t>
            </a:r>
            <a:endParaRPr lang="ja-JP" altLang="en-US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Oceanographic Simulation</a:t>
            </a:r>
          </a:p>
          <a:p>
            <a:pPr lvl="1" eaLnBrk="1" hangingPunct="1"/>
            <a:r>
              <a:rPr lang="en-US" altLang="ja-JP" dirty="0" smtClean="0">
                <a:solidFill>
                  <a:schemeClr val="folHlink"/>
                </a:solidFill>
              </a:rPr>
              <a:t>C</a:t>
            </a:r>
            <a:r>
              <a:rPr lang="en-US" altLang="ja-JP" dirty="0" smtClean="0"/>
              <a:t>apability Computing</a:t>
            </a:r>
          </a:p>
          <a:p>
            <a:pPr lvl="2" eaLnBrk="1" hangingPunct="1"/>
            <a:r>
              <a:rPr lang="en-US" altLang="ja-JP" dirty="0" err="1" smtClean="0"/>
              <a:t>Navier</a:t>
            </a:r>
            <a:r>
              <a:rPr lang="en-US" altLang="ja-JP" smtClean="0"/>
              <a:t>-Stokes +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mtClean="0"/>
              <a:t>	Convective Heat Xfer + ....</a:t>
            </a:r>
          </a:p>
          <a:p>
            <a:pPr lvl="2" eaLnBrk="1" hangingPunct="1"/>
            <a:r>
              <a:rPr lang="en-US" altLang="ja-JP" smtClean="0"/>
              <a:t>Fortran + MPI, of course</a:t>
            </a:r>
          </a:p>
          <a:p>
            <a:pPr lvl="1" eaLnBrk="1" hangingPunct="1"/>
            <a:r>
              <a:rPr lang="en-US" altLang="ja-JP" smtClean="0">
                <a:solidFill>
                  <a:schemeClr val="folHlink"/>
                </a:solidFill>
              </a:rPr>
              <a:t>C</a:t>
            </a:r>
            <a:r>
              <a:rPr lang="en-US" altLang="ja-JP" smtClean="0">
                <a:solidFill>
                  <a:srgbClr val="CC0000"/>
                </a:solidFill>
              </a:rPr>
              <a:t>apacity Computing</a:t>
            </a:r>
          </a:p>
          <a:p>
            <a:pPr lvl="2" eaLnBrk="1" hangingPunct="1"/>
            <a:r>
              <a:rPr lang="en-US" altLang="ja-JP" smtClean="0"/>
              <a:t>Ensemble Simulation with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mtClean="0"/>
              <a:t>	various initial/boundary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mtClean="0"/>
              <a:t>	conditions</a:t>
            </a:r>
          </a:p>
          <a:p>
            <a:pPr lvl="2" eaLnBrk="1" hangingPunct="1"/>
            <a:r>
              <a:rPr lang="en-US" altLang="ja-JP" smtClean="0"/>
              <a:t>Fortran + MPI, </a:t>
            </a:r>
            <a:r>
              <a:rPr lang="en-US" altLang="ja-JP" smtClean="0">
                <a:solidFill>
                  <a:srgbClr val="CC0000"/>
                </a:solidFill>
              </a:rPr>
              <a:t>why???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altLang="ja-JP" smtClean="0"/>
              <a:t>	</a:t>
            </a:r>
            <a:r>
              <a:rPr lang="en-US" altLang="ja-JP" smtClean="0">
                <a:sym typeface="Wingdings" pitchFamily="2" charset="2"/>
              </a:rPr>
              <a:t>Not only unnecessary but also inefficient</a:t>
            </a:r>
          </a:p>
          <a:p>
            <a:pPr lvl="2" eaLnBrk="1" hangingPunct="1"/>
            <a:r>
              <a:rPr lang="en-US" altLang="ja-JP" smtClean="0">
                <a:sym typeface="Wingdings" pitchFamily="2" charset="2"/>
              </a:rPr>
              <a:t>Do it with </a:t>
            </a:r>
            <a:r>
              <a:rPr lang="en-US" altLang="ja-JP" smtClean="0">
                <a:solidFill>
                  <a:srgbClr val="CC0000"/>
                </a:solidFill>
                <a:sym typeface="Wingdings" pitchFamily="2" charset="2"/>
              </a:rPr>
              <a:t>Script Language !!!</a:t>
            </a: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625" y="1557338"/>
            <a:ext cx="31686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2" descr="nino34_9701_ym5kcINITonly"/>
          <p:cNvPicPr>
            <a:picLocks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41" r="3383" b="3543"/>
          <a:stretch>
            <a:fillRect/>
          </a:stretch>
        </p:blipFill>
        <p:spPr bwMode="auto">
          <a:xfrm>
            <a:off x="5364163" y="3933825"/>
            <a:ext cx="3313112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WPSE2012@Kobe, Feb. 29th</a:t>
            </a:r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Xcrypt in the future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Xcrypt on the “K Computer”</a:t>
            </a:r>
          </a:p>
          <a:p>
            <a:r>
              <a:rPr lang="en-US" altLang="ja-JP" dirty="0" smtClean="0"/>
              <a:t>Multilingualization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WPSE2012@Kobe, Feb. 29th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8744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Xcrypt on the “K Computer”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800" dirty="0"/>
              <a:t>We expect there are little difficulty to use Xcrypt on K</a:t>
            </a:r>
            <a:endParaRPr lang="ja-JP" altLang="en-US" sz="2800" dirty="0"/>
          </a:p>
          <a:p>
            <a:r>
              <a:rPr kumimoji="1" lang="en-US" altLang="ja-JP" sz="2800" dirty="0" smtClean="0"/>
              <a:t>The specification details have not been revealed now…</a:t>
            </a:r>
          </a:p>
          <a:p>
            <a:pPr lvl="1"/>
            <a:r>
              <a:rPr lang="en-US" altLang="ja-JP" sz="2400" dirty="0" smtClean="0"/>
              <a:t>Do we need staging?</a:t>
            </a:r>
          </a:p>
          <a:p>
            <a:pPr lvl="2"/>
            <a:r>
              <a:rPr kumimoji="1" lang="en-US" altLang="ja-JP" sz="2000" dirty="0" smtClean="0"/>
              <a:t>Xcrypt already supports staging by the extension module</a:t>
            </a:r>
          </a:p>
          <a:p>
            <a:pPr lvl="1"/>
            <a:r>
              <a:rPr lang="en-US" altLang="ja-JP" sz="2400" dirty="0" smtClean="0"/>
              <a:t>Can we specify a geometrical form of computation nodes?</a:t>
            </a:r>
          </a:p>
          <a:p>
            <a:pPr lvl="2"/>
            <a:r>
              <a:rPr kumimoji="1" lang="en-US" altLang="ja-JP" sz="2000" dirty="0" smtClean="0"/>
              <a:t>We ca</a:t>
            </a:r>
            <a:r>
              <a:rPr lang="en-US" altLang="ja-JP" sz="2000" dirty="0" smtClean="0"/>
              <a:t>n support in a system configuration script</a:t>
            </a:r>
            <a:endParaRPr kumimoji="1" lang="en-US" altLang="ja-JP" sz="2000" dirty="0" smtClean="0"/>
          </a:p>
          <a:p>
            <a:pPr lvl="1"/>
            <a:r>
              <a:rPr lang="en-US" altLang="ja-JP" sz="2400" dirty="0" smtClean="0"/>
              <a:t>Does Perl run on login/computation node?</a:t>
            </a:r>
          </a:p>
          <a:p>
            <a:pPr lvl="2"/>
            <a:r>
              <a:rPr kumimoji="1" lang="en-US" altLang="ja-JP" sz="2000" dirty="0" smtClean="0"/>
              <a:t>Even if not, we can use  remote submission</a:t>
            </a:r>
          </a:p>
          <a:p>
            <a:pPr lvl="2"/>
            <a:r>
              <a:rPr lang="en-US" altLang="ja-JP" sz="2000" dirty="0" smtClean="0"/>
              <a:t>The “spawn” feature cannot be used…</a:t>
            </a: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WPSE2012@Kobe, Feb. 29th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1459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Multilingualization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40465" y="1305158"/>
            <a:ext cx="8076055" cy="5148262"/>
          </a:xfrm>
        </p:spPr>
        <p:txBody>
          <a:bodyPr/>
          <a:lstStyle/>
          <a:p>
            <a:r>
              <a:rPr kumimoji="1" lang="en-US" altLang="ja-JP" dirty="0" smtClean="0"/>
              <a:t>Now Xcrypt is provided as an extended Perl</a:t>
            </a:r>
          </a:p>
          <a:p>
            <a:r>
              <a:rPr lang="en-US" altLang="ja-JP" dirty="0" smtClean="0"/>
              <a:t>Some users want to write scripts in Ruby, Python, Haskell, Lisp, …</a:t>
            </a:r>
            <a:endParaRPr lang="en-US" altLang="ja-JP" dirty="0"/>
          </a:p>
          <a:p>
            <a:endParaRPr kumimoji="1" lang="en-US" altLang="ja-JP" dirty="0" smtClean="0"/>
          </a:p>
          <a:p>
            <a:pPr marL="0" indent="0">
              <a:buNone/>
            </a:pPr>
            <a:r>
              <a:rPr lang="en-US" altLang="ja-JP" dirty="0">
                <a:solidFill>
                  <a:srgbClr val="00B050"/>
                </a:solidFill>
              </a:rPr>
              <a:t>s</a:t>
            </a:r>
            <a:r>
              <a:rPr kumimoji="1" lang="en-US" altLang="ja-JP" dirty="0" smtClean="0">
                <a:solidFill>
                  <a:srgbClr val="00B050"/>
                </a:solidFill>
              </a:rPr>
              <a:t>ubmit (jobs);</a:t>
            </a:r>
          </a:p>
          <a:p>
            <a:pPr marL="0" indent="0">
              <a:buNone/>
            </a:pPr>
            <a:r>
              <a:rPr lang="en-US" altLang="ja-JP" dirty="0" smtClean="0">
                <a:solidFill>
                  <a:srgbClr val="00B050"/>
                </a:solidFill>
              </a:rPr>
              <a:t>map submit jobs</a:t>
            </a:r>
          </a:p>
          <a:p>
            <a:pPr marL="0" indent="0">
              <a:buNone/>
            </a:pPr>
            <a:r>
              <a:rPr lang="en-US" altLang="ja-JP" dirty="0">
                <a:solidFill>
                  <a:srgbClr val="00B050"/>
                </a:solidFill>
              </a:rPr>
              <a:t>(</a:t>
            </a:r>
            <a:r>
              <a:rPr lang="en-US" altLang="ja-JP" dirty="0" err="1">
                <a:solidFill>
                  <a:srgbClr val="00B050"/>
                </a:solidFill>
              </a:rPr>
              <a:t>mapcar</a:t>
            </a:r>
            <a:r>
              <a:rPr lang="en-US" altLang="ja-JP" dirty="0">
                <a:solidFill>
                  <a:srgbClr val="00B050"/>
                </a:solidFill>
              </a:rPr>
              <a:t> #’submit jobs)</a:t>
            </a:r>
          </a:p>
          <a:p>
            <a:pPr marL="0" indent="0">
              <a:buNone/>
            </a:pP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WPSE2012@Kobe, Feb. 29th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1803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Selection of design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800" dirty="0" smtClean="0"/>
              <a:t>Re-implement Xcrypt in Ruby (etc.) ?</a:t>
            </a:r>
          </a:p>
          <a:p>
            <a:pPr lvl="1"/>
            <a:r>
              <a:rPr kumimoji="1" lang="en-US" altLang="ja-JP" sz="2400" dirty="0" smtClean="0"/>
              <a:t>Non-productive</a:t>
            </a:r>
          </a:p>
          <a:p>
            <a:r>
              <a:rPr lang="en-US" altLang="ja-JP" sz="2800" dirty="0" smtClean="0"/>
              <a:t>Just provide wrappers?</a:t>
            </a:r>
          </a:p>
          <a:p>
            <a:pPr lvl="1"/>
            <a:r>
              <a:rPr kumimoji="1" lang="en-US" altLang="ja-JP" sz="2400" dirty="0" smtClean="0"/>
              <a:t>Very easy to implement</a:t>
            </a:r>
          </a:p>
          <a:p>
            <a:pPr lvl="1"/>
            <a:r>
              <a:rPr lang="en-US" altLang="ja-JP" sz="2400" dirty="0" smtClean="0"/>
              <a:t>Cannot reuse extension modules defined in Perl</a:t>
            </a:r>
          </a:p>
          <a:p>
            <a:pPr lvl="1"/>
            <a:r>
              <a:rPr lang="en-US" altLang="ja-JP" sz="2400" dirty="0"/>
              <a:t>Pre/Post-processing of jobs defined as Ruby </a:t>
            </a:r>
            <a:r>
              <a:rPr lang="en-US" altLang="ja-JP" sz="2400" dirty="0" smtClean="0"/>
              <a:t>function cannot be called from the “submit” function implemented in Perl</a:t>
            </a:r>
          </a:p>
          <a:p>
            <a:r>
              <a:rPr lang="en-US" altLang="ja-JP" sz="2800" dirty="0" smtClean="0">
                <a:solidFill>
                  <a:srgbClr val="FF0000"/>
                </a:solidFill>
              </a:rPr>
              <a:t>Develop a foreign function interface (FFI) between Perl and other </a:t>
            </a:r>
            <a:r>
              <a:rPr lang="en-US" altLang="ja-JP" sz="2800" dirty="0" err="1" smtClean="0">
                <a:solidFill>
                  <a:srgbClr val="FF0000"/>
                </a:solidFill>
              </a:rPr>
              <a:t>langs</a:t>
            </a:r>
            <a:r>
              <a:rPr lang="en-US" altLang="ja-JP" sz="2800" dirty="0" smtClean="0">
                <a:solidFill>
                  <a:srgbClr val="FF0000"/>
                </a:solidFill>
              </a:rPr>
              <a:t>!</a:t>
            </a:r>
          </a:p>
          <a:p>
            <a:pPr lvl="1"/>
            <a:r>
              <a:rPr lang="en-US" altLang="ja-JP" sz="2400" dirty="0" smtClean="0"/>
              <a:t>Less productive but once the design is fixed,</a:t>
            </a:r>
            <a:br>
              <a:rPr lang="en-US" altLang="ja-JP" sz="2400" dirty="0" smtClean="0"/>
            </a:br>
            <a:r>
              <a:rPr lang="en-US" altLang="ja-JP" sz="2400" dirty="0" smtClean="0"/>
              <a:t>we can implement interfaces for other </a:t>
            </a:r>
            <a:r>
              <a:rPr lang="en-US" altLang="ja-JP" sz="2400" dirty="0" err="1" smtClean="0"/>
              <a:t>langs</a:t>
            </a:r>
            <a:r>
              <a:rPr lang="en-US" altLang="ja-JP" sz="2400" dirty="0" smtClean="0"/>
              <a:t> easily</a:t>
            </a:r>
            <a:endParaRPr lang="en-US" altLang="ja-JP" sz="2400" dirty="0"/>
          </a:p>
          <a:p>
            <a:pPr lvl="1"/>
            <a:endParaRPr kumimoji="1" lang="ja-JP" altLang="en-US" sz="24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WPSE2012@Kobe, Feb. 29th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578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Implementation</a:t>
            </a:r>
            <a:r>
              <a:rPr kumimoji="1" lang="en-US" altLang="ja-JP" dirty="0" smtClean="0"/>
              <a:t> Overview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 bwMode="auto">
          <a:xfrm>
            <a:off x="284954" y="1628750"/>
            <a:ext cx="3816530" cy="5040700"/>
          </a:xfrm>
          <a:prstGeom prst="rect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HGS創英角ﾎﾟｯﾌﾟ体" pitchFamily="50" charset="-128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dirty="0">
              <a:solidFill>
                <a:schemeClr val="tx1"/>
              </a:solidFill>
              <a:latin typeface="Comic Sans MS" pitchFamily="66" charset="0"/>
              <a:ea typeface="HGS創英角ﾎﾟｯﾌﾟ体" pitchFamily="50" charset="-128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dirty="0">
              <a:solidFill>
                <a:schemeClr val="tx1"/>
              </a:solidFill>
              <a:latin typeface="Comic Sans MS" pitchFamily="66" charset="0"/>
              <a:ea typeface="HGS創英角ﾎﾟｯﾌﾟ体" pitchFamily="50" charset="-128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dirty="0" smtClean="0">
                <a:solidFill>
                  <a:schemeClr val="tx1"/>
                </a:solidFill>
                <a:latin typeface="Comic Sans MS" pitchFamily="66" charset="0"/>
                <a:ea typeface="HGS創英角ﾎﾟｯﾌﾟ体" pitchFamily="50" charset="-128"/>
              </a:rPr>
              <a:t>job = prepare ({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HGS創英角ﾎﾟｯﾌﾟ体" pitchFamily="50" charset="-128"/>
              </a:rPr>
              <a:t> </a:t>
            </a:r>
            <a:r>
              <a:rPr kumimoji="1" lang="en-US" altLang="ja-JP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HGS創英角ﾎﾟｯﾌﾟ体" pitchFamily="50" charset="-128"/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  <a:latin typeface="Comic Sans MS" pitchFamily="66" charset="0"/>
                <a:ea typeface="HGS創英角ﾎﾟｯﾌﾟ体" pitchFamily="50" charset="-128"/>
              </a:rPr>
              <a:t>id =&gt; “</a:t>
            </a:r>
            <a:r>
              <a:rPr lang="en-US" altLang="ja-JP" dirty="0" err="1" smtClean="0">
                <a:solidFill>
                  <a:schemeClr val="tx1"/>
                </a:solidFill>
                <a:latin typeface="Comic Sans MS" pitchFamily="66" charset="0"/>
                <a:ea typeface="HGS創英角ﾎﾟｯﾌﾟ体" pitchFamily="50" charset="-128"/>
              </a:rPr>
              <a:t>myjob</a:t>
            </a:r>
            <a:r>
              <a:rPr lang="en-US" altLang="ja-JP" dirty="0" smtClean="0">
                <a:solidFill>
                  <a:schemeClr val="tx1"/>
                </a:solidFill>
                <a:latin typeface="Comic Sans MS" pitchFamily="66" charset="0"/>
                <a:ea typeface="HGS創英角ﾎﾟｯﾌﾟ体" pitchFamily="50" charset="-128"/>
              </a:rPr>
              <a:t>”,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HGS創英角ﾎﾟｯﾌﾟ体" pitchFamily="50" charset="-128"/>
              </a:rPr>
              <a:t> </a:t>
            </a:r>
            <a:r>
              <a:rPr kumimoji="1" lang="en-US" altLang="ja-JP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HGS創英角ﾎﾟｯﾌﾟ体" pitchFamily="50" charset="-128"/>
              </a:rPr>
              <a:t> exe0 =&gt; “./</a:t>
            </a:r>
            <a:r>
              <a:rPr kumimoji="1" lang="en-US" altLang="ja-JP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HGS創英角ﾎﾟｯﾌﾟ体" pitchFamily="50" charset="-128"/>
              </a:rPr>
              <a:t>a.out</a:t>
            </a:r>
            <a:r>
              <a:rPr lang="en-US" altLang="ja-JP" dirty="0" smtClean="0">
                <a:solidFill>
                  <a:schemeClr val="tx1"/>
                </a:solidFill>
                <a:latin typeface="Comic Sans MS" pitchFamily="66" charset="0"/>
                <a:ea typeface="HGS創英角ﾎﾟｯﾌﾟ体" pitchFamily="50" charset="-128"/>
              </a:rPr>
              <a:t>”,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HGS創英角ﾎﾟｯﾌﾟ体" pitchFamily="50" charset="-128"/>
              </a:rPr>
              <a:t> </a:t>
            </a:r>
            <a:r>
              <a:rPr kumimoji="1" lang="en-US" altLang="ja-JP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HGS創英角ﾎﾟｯﾌﾟ体" pitchFamily="50" charset="-128"/>
              </a:rPr>
              <a:t> before =&gt; lambda { …</a:t>
            </a:r>
            <a:r>
              <a:rPr kumimoji="1" lang="en-US" altLang="ja-JP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HGS創英角ﾎﾟｯﾌﾟ体" pitchFamily="50" charset="-128"/>
              </a:rPr>
              <a:t> },});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baseline="0" dirty="0">
              <a:solidFill>
                <a:schemeClr val="tx1"/>
              </a:solidFill>
              <a:latin typeface="Comic Sans MS" pitchFamily="66" charset="0"/>
              <a:ea typeface="HGS創英角ﾎﾟｯﾌﾟ体" pitchFamily="50" charset="-128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18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HGS創英角ﾎﾟｯﾌﾟ体" pitchFamily="50" charset="-128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baseline="0" dirty="0">
              <a:solidFill>
                <a:schemeClr val="tx1"/>
              </a:solidFill>
              <a:latin typeface="Comic Sans MS" pitchFamily="66" charset="0"/>
              <a:ea typeface="HGS創英角ﾎﾟｯﾌﾟ体" pitchFamily="50" charset="-128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dirty="0" smtClean="0">
                <a:solidFill>
                  <a:schemeClr val="tx1"/>
                </a:solidFill>
                <a:latin typeface="Comic Sans MS" pitchFamily="66" charset="0"/>
                <a:ea typeface="HGS創英角ﾎﾟｯﾌﾟ体" pitchFamily="50" charset="-128"/>
              </a:rPr>
              <a:t>s</a:t>
            </a:r>
            <a:r>
              <a:rPr kumimoji="1" lang="en-US" altLang="ja-JP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HGS創英角ﾎﾟｯﾌﾟ体" pitchFamily="50" charset="-128"/>
              </a:rPr>
              <a:t>ubmit (job);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baseline="0" dirty="0">
              <a:solidFill>
                <a:schemeClr val="tx1"/>
              </a:solidFill>
              <a:latin typeface="Comic Sans MS" pitchFamily="66" charset="0"/>
              <a:ea typeface="HGS創英角ﾎﾟｯﾌﾟ体" pitchFamily="50" charset="-128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18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HGS創英角ﾎﾟｯﾌﾟ体" pitchFamily="50" charset="-128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baseline="0" dirty="0">
              <a:solidFill>
                <a:schemeClr val="tx1"/>
              </a:solidFill>
              <a:latin typeface="Comic Sans MS" pitchFamily="66" charset="0"/>
              <a:ea typeface="HGS創英角ﾎﾟｯﾌﾟ体" pitchFamily="50" charset="-128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18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HGS創英角ﾎﾟｯﾌﾟ体" pitchFamily="50" charset="-128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dirty="0" smtClean="0">
                <a:solidFill>
                  <a:schemeClr val="tx1"/>
                </a:solidFill>
                <a:latin typeface="Comic Sans MS" pitchFamily="66" charset="0"/>
                <a:ea typeface="HGS創英角ﾎﾟｯﾌﾟ体" pitchFamily="50" charset="-128"/>
              </a:rPr>
              <a:t>s</a:t>
            </a:r>
            <a:r>
              <a:rPr lang="en-US" altLang="ja-JP" baseline="0" dirty="0" smtClean="0">
                <a:solidFill>
                  <a:schemeClr val="tx1"/>
                </a:solidFill>
                <a:latin typeface="Comic Sans MS" pitchFamily="66" charset="0"/>
                <a:ea typeface="HGS創英角ﾎﾟｯﾌﾟ体" pitchFamily="50" charset="-128"/>
              </a:rPr>
              <a:t>ync (job);</a:t>
            </a:r>
            <a:endParaRPr kumimoji="1" lang="en-US" altLang="ja-JP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HGS創英角ﾎﾟｯﾌﾟ体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 bwMode="auto">
          <a:xfrm>
            <a:off x="4572000" y="1628750"/>
            <a:ext cx="4320600" cy="5040700"/>
          </a:xfrm>
          <a:prstGeom prst="rect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HGS創英角ﾎﾟｯﾌﾟ体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4954" y="1227152"/>
            <a:ext cx="1853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Ruby process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0" y="1227152"/>
            <a:ext cx="3096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Perl (Xcrypt)</a:t>
            </a:r>
            <a:r>
              <a:rPr kumimoji="1" lang="en-US" altLang="ja-JP" dirty="0" smtClean="0"/>
              <a:t> process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07630" y="1772770"/>
            <a:ext cx="461665" cy="8281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dirty="0" smtClean="0"/>
              <a:t>・・・</a:t>
            </a:r>
            <a:endParaRPr kumimoji="1" lang="ja-JP" altLang="en-US" dirty="0"/>
          </a:p>
        </p:txBody>
      </p:sp>
      <p:sp>
        <p:nvSpPr>
          <p:cNvPr id="9" name="角丸四角形 8"/>
          <p:cNvSpPr/>
          <p:nvPr/>
        </p:nvSpPr>
        <p:spPr bwMode="auto">
          <a:xfrm>
            <a:off x="2369295" y="1700761"/>
            <a:ext cx="1634237" cy="720100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HGS創英角ﾎﾟｯﾌﾟ体" pitchFamily="50" charset="-128"/>
              </a:rPr>
              <a:t>Dispatcher</a:t>
            </a:r>
            <a:endParaRPr lang="en-US" altLang="ja-JP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HGS創英角ﾎﾟｯﾌﾟ体" pitchFamily="50" charset="-128"/>
              </a:rPr>
              <a:t>thread</a:t>
            </a:r>
            <a:endParaRPr kumimoji="1" lang="ja-JP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HGS創英角ﾎﾟｯﾌﾟ体" pitchFamily="50" charset="-128"/>
            </a:endParaRPr>
          </a:p>
        </p:txBody>
      </p:sp>
      <p:sp>
        <p:nvSpPr>
          <p:cNvPr id="10" name="角丸四角形 9"/>
          <p:cNvSpPr/>
          <p:nvPr/>
        </p:nvSpPr>
        <p:spPr bwMode="auto">
          <a:xfrm>
            <a:off x="4666003" y="1700760"/>
            <a:ext cx="1634237" cy="720100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HGS創英角ﾎﾟｯﾌﾟ体" pitchFamily="50" charset="-128"/>
              </a:rPr>
              <a:t>Dispatcher</a:t>
            </a:r>
            <a:endParaRPr lang="en-US" altLang="ja-JP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HGS創英角ﾎﾟｯﾌﾟ体" pitchFamily="50" charset="-128"/>
              </a:rPr>
              <a:t>thread</a:t>
            </a:r>
            <a:endParaRPr kumimoji="1" lang="ja-JP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HGS創英角ﾎﾟｯﾌﾟ体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907630" y="3681035"/>
            <a:ext cx="461665" cy="8281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dirty="0" smtClean="0"/>
              <a:t>・・・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907630" y="4797190"/>
            <a:ext cx="461665" cy="8281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dirty="0" smtClean="0"/>
              <a:t>・・・</a:t>
            </a:r>
            <a:endParaRPr kumimoji="1" lang="ja-JP" altLang="en-US" dirty="0"/>
          </a:p>
        </p:txBody>
      </p:sp>
      <p:sp>
        <p:nvSpPr>
          <p:cNvPr id="13" name="右矢印 12"/>
          <p:cNvSpPr/>
          <p:nvPr/>
        </p:nvSpPr>
        <p:spPr bwMode="auto">
          <a:xfrm rot="19997117">
            <a:off x="3604965" y="2490371"/>
            <a:ext cx="1352719" cy="504070"/>
          </a:xfrm>
          <a:prstGeom prst="rightArrow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HGS創英角ﾎﾟｯﾌﾟ体" pitchFamily="50" charset="-128"/>
            </a:endParaRPr>
          </a:p>
        </p:txBody>
      </p:sp>
      <p:grpSp>
        <p:nvGrpSpPr>
          <p:cNvPr id="36" name="グループ化 35"/>
          <p:cNvGrpSpPr/>
          <p:nvPr/>
        </p:nvGrpSpPr>
        <p:grpSpPr>
          <a:xfrm>
            <a:off x="2369295" y="3573021"/>
            <a:ext cx="1634237" cy="576079"/>
            <a:chOff x="2369295" y="3573021"/>
            <a:chExt cx="1634237" cy="576079"/>
          </a:xfrm>
        </p:grpSpPr>
        <p:sp>
          <p:nvSpPr>
            <p:cNvPr id="15" name="正方形/長方形 14"/>
            <p:cNvSpPr/>
            <p:nvPr/>
          </p:nvSpPr>
          <p:spPr bwMode="auto">
            <a:xfrm>
              <a:off x="2369295" y="3681035"/>
              <a:ext cx="1634237" cy="468065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ja-JP" dirty="0" smtClean="0"/>
                <a:t>‘lam1’: </a:t>
              </a:r>
              <a:endParaRPr kumimoji="1" lang="ja-JP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HGS創英角ﾎﾟｯﾌﾟ体" pitchFamily="50" charset="-128"/>
              </a:endParaRPr>
            </a:p>
          </p:txBody>
        </p:sp>
        <p:sp>
          <p:nvSpPr>
            <p:cNvPr id="16" name="円/楕円 15"/>
            <p:cNvSpPr/>
            <p:nvPr/>
          </p:nvSpPr>
          <p:spPr bwMode="auto">
            <a:xfrm>
              <a:off x="3419840" y="3861060"/>
              <a:ext cx="144020" cy="14402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HGS創英角ﾎﾟｯﾌﾟ体" pitchFamily="50" charset="-128"/>
              </a:endParaRPr>
            </a:p>
          </p:txBody>
        </p:sp>
        <p:cxnSp>
          <p:nvCxnSpPr>
            <p:cNvPr id="18" name="直線矢印コネクタ 17"/>
            <p:cNvCxnSpPr>
              <a:stCxn id="16" idx="0"/>
            </p:cNvCxnSpPr>
            <p:nvPr/>
          </p:nvCxnSpPr>
          <p:spPr bwMode="auto">
            <a:xfrm flipH="1" flipV="1">
              <a:off x="2555721" y="3573021"/>
              <a:ext cx="936129" cy="288039"/>
            </a:xfrm>
            <a:prstGeom prst="straightConnector1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21" name="四角形吹き出し 20"/>
          <p:cNvSpPr/>
          <p:nvPr/>
        </p:nvSpPr>
        <p:spPr bwMode="auto">
          <a:xfrm>
            <a:off x="4666003" y="3329987"/>
            <a:ext cx="4010567" cy="2115293"/>
          </a:xfrm>
          <a:prstGeom prst="wedgeRectCallout">
            <a:avLst>
              <a:gd name="adj1" fmla="val -60905"/>
              <a:gd name="adj2" fmla="val -71342"/>
            </a:avLst>
          </a:prstGeom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altLang="ja-JP" dirty="0" smtClean="0"/>
              <a:t>Send function name serialized</a:t>
            </a:r>
            <a:br>
              <a:rPr lang="en-US" altLang="ja-JP" dirty="0" smtClean="0"/>
            </a:br>
            <a:r>
              <a:rPr lang="en-US" altLang="ja-JP" dirty="0" smtClean="0"/>
              <a:t>parameters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altLang="ja-JP" dirty="0" smtClean="0"/>
              <a:t>A pair of the unnamed function</a:t>
            </a:r>
            <a:br>
              <a:rPr lang="en-US" altLang="ja-JP" dirty="0" smtClean="0"/>
            </a:br>
            <a:r>
              <a:rPr lang="en-US" altLang="ja-JP" dirty="0" smtClean="0"/>
              <a:t>and new generated ID is stored</a:t>
            </a:r>
            <a:br>
              <a:rPr lang="en-US" altLang="ja-JP" dirty="0" smtClean="0"/>
            </a:br>
            <a:r>
              <a:rPr lang="en-US" altLang="ja-JP" dirty="0" smtClean="0"/>
              <a:t>in Ruby and only the ID is sent.</a:t>
            </a:r>
            <a:br>
              <a:rPr lang="en-US" altLang="ja-JP" dirty="0" smtClean="0"/>
            </a:br>
            <a:r>
              <a:rPr lang="ja-JP" altLang="en-US" dirty="0" smtClean="0"/>
              <a:t>→ </a:t>
            </a:r>
            <a:r>
              <a:rPr lang="en-US" altLang="ja-JP" dirty="0" smtClean="0"/>
              <a:t>converted to a Perl function</a:t>
            </a:r>
            <a:br>
              <a:rPr lang="en-US" altLang="ja-JP" dirty="0" smtClean="0"/>
            </a:br>
            <a:r>
              <a:rPr lang="en-US" altLang="ja-JP" dirty="0" smtClean="0"/>
              <a:t>that invokes a remote call</a:t>
            </a:r>
            <a:endParaRPr kumimoji="1" lang="ja-JP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HGS創英角ﾎﾟｯﾌﾟ体" pitchFamily="50" charset="-128"/>
            </a:endParaRPr>
          </a:p>
        </p:txBody>
      </p:sp>
      <p:sp>
        <p:nvSpPr>
          <p:cNvPr id="22" name="角丸四角形 21"/>
          <p:cNvSpPr/>
          <p:nvPr/>
        </p:nvSpPr>
        <p:spPr bwMode="auto">
          <a:xfrm>
            <a:off x="4666003" y="5625305"/>
            <a:ext cx="1634237" cy="720100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dirty="0" smtClean="0">
                <a:solidFill>
                  <a:schemeClr val="tx1"/>
                </a:solidFill>
                <a:latin typeface="Comic Sans MS" pitchFamily="66" charset="0"/>
                <a:ea typeface="HGS創英角ﾎﾟｯﾌﾟ体" pitchFamily="50" charset="-128"/>
              </a:rPr>
              <a:t>‘prepare’</a:t>
            </a:r>
            <a:endParaRPr lang="en-US" altLang="ja-JP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HGS創英角ﾎﾟｯﾌﾟ体" pitchFamily="50" charset="-128"/>
              </a:rPr>
              <a:t>thread</a:t>
            </a:r>
            <a:endParaRPr kumimoji="1" lang="ja-JP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HGS創英角ﾎﾟｯﾌﾟ体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 bwMode="auto">
          <a:xfrm>
            <a:off x="5483121" y="2610465"/>
            <a:ext cx="3193449" cy="1484627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dirty="0" smtClean="0"/>
              <a:t>Job object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dirty="0"/>
              <a:t>i</a:t>
            </a:r>
            <a:r>
              <a:rPr kumimoji="1" lang="en-US" altLang="ja-JP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HGS創英角ﾎﾟｯﾌﾟ体" pitchFamily="50" charset="-128"/>
              </a:rPr>
              <a:t>d: ‘</a:t>
            </a:r>
            <a:r>
              <a:rPr kumimoji="1" lang="en-US" altLang="ja-JP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HGS創英角ﾎﾟｯﾌﾟ体" pitchFamily="50" charset="-128"/>
              </a:rPr>
              <a:t>myjob</a:t>
            </a:r>
            <a:r>
              <a:rPr kumimoji="1" lang="en-US" altLang="ja-JP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HGS創英角ﾎﾟｯﾌﾟ体" pitchFamily="50" charset="-128"/>
              </a:rPr>
              <a:t>’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dirty="0"/>
              <a:t>e</a:t>
            </a:r>
            <a:r>
              <a:rPr lang="en-US" altLang="ja-JP" dirty="0" smtClean="0"/>
              <a:t>xe0: ‘./</a:t>
            </a:r>
            <a:r>
              <a:rPr lang="en-US" altLang="ja-JP" dirty="0" err="1" smtClean="0"/>
              <a:t>a.out</a:t>
            </a:r>
            <a:r>
              <a:rPr lang="en-US" altLang="ja-JP" dirty="0" smtClean="0"/>
              <a:t>’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dirty="0"/>
              <a:t>b</a:t>
            </a:r>
            <a:r>
              <a:rPr lang="en-US" altLang="ja-JP" dirty="0" smtClean="0"/>
              <a:t>efore: sub {</a:t>
            </a:r>
            <a:r>
              <a:rPr lang="en-US" altLang="ja-JP" dirty="0" err="1" smtClean="0"/>
              <a:t>rcall</a:t>
            </a:r>
            <a:r>
              <a:rPr lang="en-US" altLang="ja-JP" dirty="0" smtClean="0"/>
              <a:t>(‘lam1’)}</a:t>
            </a:r>
            <a:endParaRPr kumimoji="1" lang="ja-JP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HGS創英角ﾎﾟｯﾌﾟ体" pitchFamily="50" charset="-128"/>
            </a:endParaRPr>
          </a:p>
        </p:txBody>
      </p:sp>
      <p:sp>
        <p:nvSpPr>
          <p:cNvPr id="24" name="右矢印 23"/>
          <p:cNvSpPr/>
          <p:nvPr/>
        </p:nvSpPr>
        <p:spPr bwMode="auto">
          <a:xfrm rot="13098545">
            <a:off x="311518" y="4051353"/>
            <a:ext cx="4854747" cy="504070"/>
          </a:xfrm>
          <a:prstGeom prst="rightArrow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HGS創英角ﾎﾟｯﾌﾟ体" pitchFamily="50" charset="-128"/>
            </a:endParaRPr>
          </a:p>
        </p:txBody>
      </p:sp>
      <p:grpSp>
        <p:nvGrpSpPr>
          <p:cNvPr id="37" name="グループ化 36"/>
          <p:cNvGrpSpPr/>
          <p:nvPr/>
        </p:nvGrpSpPr>
        <p:grpSpPr>
          <a:xfrm>
            <a:off x="7079845" y="4095092"/>
            <a:ext cx="1634237" cy="2250313"/>
            <a:chOff x="7079845" y="4095092"/>
            <a:chExt cx="1634237" cy="2250313"/>
          </a:xfrm>
        </p:grpSpPr>
        <p:sp>
          <p:nvSpPr>
            <p:cNvPr id="25" name="正方形/長方形 24"/>
            <p:cNvSpPr/>
            <p:nvPr/>
          </p:nvSpPr>
          <p:spPr bwMode="auto">
            <a:xfrm>
              <a:off x="7079845" y="5877340"/>
              <a:ext cx="1634237" cy="468065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ja-JP" dirty="0" smtClean="0"/>
                <a:t>‘</a:t>
              </a:r>
              <a:r>
                <a:rPr lang="en-US" altLang="ja-JP" dirty="0" err="1" smtClean="0"/>
                <a:t>myjob</a:t>
              </a:r>
              <a:r>
                <a:rPr lang="en-US" altLang="ja-JP" dirty="0" smtClean="0"/>
                <a:t>’: </a:t>
              </a:r>
              <a:endParaRPr kumimoji="1" lang="ja-JP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HGS創英角ﾎﾟｯﾌﾟ体" pitchFamily="50" charset="-128"/>
              </a:endParaRPr>
            </a:p>
          </p:txBody>
        </p:sp>
        <p:sp>
          <p:nvSpPr>
            <p:cNvPr id="26" name="円/楕円 25"/>
            <p:cNvSpPr/>
            <p:nvPr/>
          </p:nvSpPr>
          <p:spPr bwMode="auto">
            <a:xfrm>
              <a:off x="8244509" y="6060120"/>
              <a:ext cx="144020" cy="144020"/>
            </a:xfrm>
            <a:prstGeom prst="ellips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HGS創英角ﾎﾟｯﾌﾟ体" pitchFamily="50" charset="-128"/>
              </a:endParaRPr>
            </a:p>
          </p:txBody>
        </p:sp>
        <p:cxnSp>
          <p:nvCxnSpPr>
            <p:cNvPr id="27" name="直線矢印コネクタ 26"/>
            <p:cNvCxnSpPr>
              <a:stCxn id="26" idx="0"/>
              <a:endCxn id="23" idx="2"/>
            </p:cNvCxnSpPr>
            <p:nvPr/>
          </p:nvCxnSpPr>
          <p:spPr bwMode="auto">
            <a:xfrm flipH="1" flipV="1">
              <a:off x="7079846" y="4095092"/>
              <a:ext cx="1236673" cy="1965028"/>
            </a:xfrm>
            <a:prstGeom prst="straightConnector1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29" name="四角形吹き出し 28"/>
          <p:cNvSpPr/>
          <p:nvPr/>
        </p:nvSpPr>
        <p:spPr bwMode="auto">
          <a:xfrm>
            <a:off x="467430" y="5495685"/>
            <a:ext cx="3536102" cy="1416910"/>
          </a:xfrm>
          <a:prstGeom prst="wedgeRectCallout">
            <a:avLst>
              <a:gd name="adj1" fmla="val 10992"/>
              <a:gd name="adj2" fmla="val -131171"/>
            </a:avLst>
          </a:prstGeom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altLang="ja-JP" dirty="0" smtClean="0">
                <a:latin typeface="Comic Sans MS" pitchFamily="66" charset="0"/>
                <a:ea typeface="HGS創英角ﾎﾟｯﾌﾟ体" pitchFamily="50" charset="-128"/>
              </a:rPr>
              <a:t>Send the serialized result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1" lang="en-US" altLang="ja-JP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HGS創英角ﾎﾟｯﾌﾟ体" pitchFamily="50" charset="-128"/>
              </a:rPr>
              <a:t>A pair of the job’s ID and</a:t>
            </a:r>
            <a:r>
              <a:rPr lang="en-US" altLang="ja-JP" dirty="0">
                <a:latin typeface="Comic Sans MS" pitchFamily="66" charset="0"/>
                <a:ea typeface="HGS創英角ﾎﾟｯﾌﾟ体" pitchFamily="50" charset="-128"/>
              </a:rPr>
              <a:t/>
            </a:r>
            <a:br>
              <a:rPr lang="en-US" altLang="ja-JP" dirty="0">
                <a:latin typeface="Comic Sans MS" pitchFamily="66" charset="0"/>
                <a:ea typeface="HGS創英角ﾎﾟｯﾌﾟ体" pitchFamily="50" charset="-128"/>
              </a:rPr>
            </a:br>
            <a:r>
              <a:rPr lang="en-US" altLang="ja-JP" dirty="0" smtClean="0">
                <a:latin typeface="Comic Sans MS" pitchFamily="66" charset="0"/>
                <a:ea typeface="HGS創英角ﾎﾟｯﾌﾟ体" pitchFamily="50" charset="-128"/>
              </a:rPr>
              <a:t>the reference to the job</a:t>
            </a:r>
            <a:br>
              <a:rPr lang="en-US" altLang="ja-JP" dirty="0" smtClean="0">
                <a:latin typeface="Comic Sans MS" pitchFamily="66" charset="0"/>
                <a:ea typeface="HGS創英角ﾎﾟｯﾌﾟ体" pitchFamily="50" charset="-128"/>
              </a:rPr>
            </a:br>
            <a:r>
              <a:rPr lang="en-US" altLang="ja-JP" dirty="0" smtClean="0">
                <a:latin typeface="Comic Sans MS" pitchFamily="66" charset="0"/>
                <a:ea typeface="HGS創英角ﾎﾟｯﾌﾟ体" pitchFamily="50" charset="-128"/>
              </a:rPr>
              <a:t>object is stored in Perl</a:t>
            </a:r>
            <a:br>
              <a:rPr lang="en-US" altLang="ja-JP" dirty="0" smtClean="0">
                <a:latin typeface="Comic Sans MS" pitchFamily="66" charset="0"/>
                <a:ea typeface="HGS創英角ﾎﾟｯﾌﾟ体" pitchFamily="50" charset="-128"/>
              </a:rPr>
            </a:br>
            <a:r>
              <a:rPr lang="en-US" altLang="ja-JP" dirty="0" smtClean="0">
                <a:latin typeface="Comic Sans MS" pitchFamily="66" charset="0"/>
                <a:ea typeface="HGS創英角ﾎﾟｯﾌﾟ体" pitchFamily="50" charset="-128"/>
              </a:rPr>
              <a:t>and only ID is sent</a:t>
            </a:r>
            <a:endParaRPr kumimoji="1" lang="ja-JP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HGS創英角ﾎﾟｯﾌﾟ体" pitchFamily="50" charset="-128"/>
            </a:endParaRPr>
          </a:p>
        </p:txBody>
      </p:sp>
      <p:cxnSp>
        <p:nvCxnSpPr>
          <p:cNvPr id="33" name="直線矢印コネクタ 32"/>
          <p:cNvCxnSpPr>
            <a:stCxn id="6" idx="3"/>
            <a:endCxn id="7" idx="1"/>
          </p:cNvCxnSpPr>
          <p:nvPr/>
        </p:nvCxnSpPr>
        <p:spPr bwMode="auto">
          <a:xfrm>
            <a:off x="2138462" y="1411818"/>
            <a:ext cx="2433538" cy="0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triangle" w="med" len="med"/>
            <a:tailEnd type="triangle"/>
          </a:ln>
          <a:effectLst/>
        </p:spPr>
      </p:cxnSp>
      <p:sp>
        <p:nvSpPr>
          <p:cNvPr id="34" name="テキスト ボックス 33"/>
          <p:cNvSpPr txBox="1"/>
          <p:nvPr/>
        </p:nvSpPr>
        <p:spPr>
          <a:xfrm>
            <a:off x="2290237" y="1010220"/>
            <a:ext cx="2137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TCP connection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5269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4" grpId="0" animBg="1"/>
      <p:bldP spid="24" grpId="1" animBg="1"/>
      <p:bldP spid="29" grpId="0" animBg="1"/>
      <p:bldP spid="29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Implementation</a:t>
            </a:r>
            <a:r>
              <a:rPr kumimoji="1" lang="en-US" altLang="ja-JP" dirty="0" smtClean="0"/>
              <a:t> Overview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 bwMode="auto">
          <a:xfrm>
            <a:off x="284954" y="1628750"/>
            <a:ext cx="3816530" cy="5040700"/>
          </a:xfrm>
          <a:prstGeom prst="rect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HGS創英角ﾎﾟｯﾌﾟ体" pitchFamily="50" charset="-128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dirty="0">
              <a:solidFill>
                <a:schemeClr val="tx1"/>
              </a:solidFill>
              <a:latin typeface="Comic Sans MS" pitchFamily="66" charset="0"/>
              <a:ea typeface="HGS創英角ﾎﾟｯﾌﾟ体" pitchFamily="50" charset="-128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dirty="0">
              <a:solidFill>
                <a:schemeClr val="tx1"/>
              </a:solidFill>
              <a:latin typeface="Comic Sans MS" pitchFamily="66" charset="0"/>
              <a:ea typeface="HGS創英角ﾎﾟｯﾌﾟ体" pitchFamily="50" charset="-128"/>
            </a:endParaRPr>
          </a:p>
          <a:p>
            <a:r>
              <a:rPr lang="en-US" altLang="ja-JP" dirty="0">
                <a:solidFill>
                  <a:schemeClr val="tx1"/>
                </a:solidFill>
                <a:latin typeface="Comic Sans MS" pitchFamily="66" charset="0"/>
                <a:ea typeface="HGS創英角ﾎﾟｯﾌﾟ体" pitchFamily="50" charset="-128"/>
              </a:rPr>
              <a:t>job = prepare ({</a:t>
            </a:r>
          </a:p>
          <a:p>
            <a:r>
              <a:rPr lang="en-US" altLang="ja-JP" dirty="0">
                <a:solidFill>
                  <a:schemeClr val="tx1"/>
                </a:solidFill>
                <a:latin typeface="Comic Sans MS" pitchFamily="66" charset="0"/>
                <a:ea typeface="HGS創英角ﾎﾟｯﾌﾟ体" pitchFamily="50" charset="-128"/>
              </a:rPr>
              <a:t>  id =&gt; “</a:t>
            </a:r>
            <a:r>
              <a:rPr lang="en-US" altLang="ja-JP" dirty="0" err="1">
                <a:solidFill>
                  <a:schemeClr val="tx1"/>
                </a:solidFill>
                <a:latin typeface="Comic Sans MS" pitchFamily="66" charset="0"/>
                <a:ea typeface="HGS創英角ﾎﾟｯﾌﾟ体" pitchFamily="50" charset="-128"/>
              </a:rPr>
              <a:t>myjob</a:t>
            </a:r>
            <a:r>
              <a:rPr lang="en-US" altLang="ja-JP" dirty="0">
                <a:solidFill>
                  <a:schemeClr val="tx1"/>
                </a:solidFill>
                <a:latin typeface="Comic Sans MS" pitchFamily="66" charset="0"/>
                <a:ea typeface="HGS創英角ﾎﾟｯﾌﾟ体" pitchFamily="50" charset="-128"/>
              </a:rPr>
              <a:t>”,</a:t>
            </a:r>
          </a:p>
          <a:p>
            <a:r>
              <a:rPr lang="en-US" altLang="ja-JP" dirty="0">
                <a:solidFill>
                  <a:schemeClr val="tx1"/>
                </a:solidFill>
                <a:latin typeface="Comic Sans MS" pitchFamily="66" charset="0"/>
                <a:ea typeface="HGS創英角ﾎﾟｯﾌﾟ体" pitchFamily="50" charset="-128"/>
              </a:rPr>
              <a:t>  exe0 =&gt; “./</a:t>
            </a:r>
            <a:r>
              <a:rPr lang="en-US" altLang="ja-JP" dirty="0" err="1">
                <a:solidFill>
                  <a:schemeClr val="tx1"/>
                </a:solidFill>
                <a:latin typeface="Comic Sans MS" pitchFamily="66" charset="0"/>
                <a:ea typeface="HGS創英角ﾎﾟｯﾌﾟ体" pitchFamily="50" charset="-128"/>
              </a:rPr>
              <a:t>a.out</a:t>
            </a:r>
            <a:r>
              <a:rPr lang="en-US" altLang="ja-JP" dirty="0">
                <a:solidFill>
                  <a:schemeClr val="tx1"/>
                </a:solidFill>
                <a:latin typeface="Comic Sans MS" pitchFamily="66" charset="0"/>
                <a:ea typeface="HGS創英角ﾎﾟｯﾌﾟ体" pitchFamily="50" charset="-128"/>
              </a:rPr>
              <a:t>”,</a:t>
            </a:r>
          </a:p>
          <a:p>
            <a:r>
              <a:rPr lang="en-US" altLang="ja-JP" dirty="0">
                <a:solidFill>
                  <a:schemeClr val="tx1"/>
                </a:solidFill>
                <a:latin typeface="Comic Sans MS" pitchFamily="66" charset="0"/>
                <a:ea typeface="HGS創英角ﾎﾟｯﾌﾟ体" pitchFamily="50" charset="-128"/>
              </a:rPr>
              <a:t>  before =&gt; lambda { … },});</a:t>
            </a:r>
          </a:p>
          <a:p>
            <a:endParaRPr lang="en-US" altLang="ja-JP" dirty="0">
              <a:solidFill>
                <a:schemeClr val="tx1"/>
              </a:solidFill>
              <a:latin typeface="Comic Sans MS" pitchFamily="66" charset="0"/>
              <a:ea typeface="HGS創英角ﾎﾟｯﾌﾟ体" pitchFamily="50" charset="-128"/>
            </a:endParaRPr>
          </a:p>
          <a:p>
            <a:endParaRPr lang="en-US" altLang="ja-JP" dirty="0">
              <a:solidFill>
                <a:schemeClr val="tx1"/>
              </a:solidFill>
              <a:latin typeface="Comic Sans MS" pitchFamily="66" charset="0"/>
              <a:ea typeface="HGS創英角ﾎﾟｯﾌﾟ体" pitchFamily="50" charset="-128"/>
            </a:endParaRPr>
          </a:p>
          <a:p>
            <a:endParaRPr lang="en-US" altLang="ja-JP" dirty="0">
              <a:solidFill>
                <a:schemeClr val="tx1"/>
              </a:solidFill>
              <a:latin typeface="Comic Sans MS" pitchFamily="66" charset="0"/>
              <a:ea typeface="HGS創英角ﾎﾟｯﾌﾟ体" pitchFamily="50" charset="-128"/>
            </a:endParaRPr>
          </a:p>
          <a:p>
            <a:r>
              <a:rPr lang="en-US" altLang="ja-JP" dirty="0">
                <a:solidFill>
                  <a:schemeClr val="tx1"/>
                </a:solidFill>
                <a:latin typeface="Comic Sans MS" pitchFamily="66" charset="0"/>
                <a:ea typeface="HGS創英角ﾎﾟｯﾌﾟ体" pitchFamily="50" charset="-128"/>
              </a:rPr>
              <a:t>submit (job);</a:t>
            </a:r>
          </a:p>
          <a:p>
            <a:endParaRPr lang="en-US" altLang="ja-JP" dirty="0">
              <a:solidFill>
                <a:schemeClr val="tx1"/>
              </a:solidFill>
              <a:latin typeface="Comic Sans MS" pitchFamily="66" charset="0"/>
              <a:ea typeface="HGS創英角ﾎﾟｯﾌﾟ体" pitchFamily="50" charset="-128"/>
            </a:endParaRPr>
          </a:p>
          <a:p>
            <a:endParaRPr lang="en-US" altLang="ja-JP" dirty="0">
              <a:solidFill>
                <a:schemeClr val="tx1"/>
              </a:solidFill>
              <a:latin typeface="Comic Sans MS" pitchFamily="66" charset="0"/>
              <a:ea typeface="HGS創英角ﾎﾟｯﾌﾟ体" pitchFamily="50" charset="-128"/>
            </a:endParaRPr>
          </a:p>
          <a:p>
            <a:endParaRPr lang="en-US" altLang="ja-JP" dirty="0">
              <a:solidFill>
                <a:schemeClr val="tx1"/>
              </a:solidFill>
              <a:latin typeface="Comic Sans MS" pitchFamily="66" charset="0"/>
              <a:ea typeface="HGS創英角ﾎﾟｯﾌﾟ体" pitchFamily="50" charset="-128"/>
            </a:endParaRPr>
          </a:p>
          <a:p>
            <a:endParaRPr lang="en-US" altLang="ja-JP" dirty="0">
              <a:solidFill>
                <a:schemeClr val="tx1"/>
              </a:solidFill>
              <a:latin typeface="Comic Sans MS" pitchFamily="66" charset="0"/>
              <a:ea typeface="HGS創英角ﾎﾟｯﾌﾟ体" pitchFamily="50" charset="-128"/>
            </a:endParaRPr>
          </a:p>
          <a:p>
            <a:r>
              <a:rPr lang="en-US" altLang="ja-JP" dirty="0">
                <a:solidFill>
                  <a:schemeClr val="tx1"/>
                </a:solidFill>
                <a:latin typeface="Comic Sans MS" pitchFamily="66" charset="0"/>
                <a:ea typeface="HGS創英角ﾎﾟｯﾌﾟ体" pitchFamily="50" charset="-128"/>
              </a:rPr>
              <a:t>sync (job);</a:t>
            </a:r>
          </a:p>
        </p:txBody>
      </p:sp>
      <p:sp>
        <p:nvSpPr>
          <p:cNvPr id="5" name="正方形/長方形 4"/>
          <p:cNvSpPr/>
          <p:nvPr/>
        </p:nvSpPr>
        <p:spPr bwMode="auto">
          <a:xfrm>
            <a:off x="4572000" y="1628750"/>
            <a:ext cx="4320600" cy="5040700"/>
          </a:xfrm>
          <a:prstGeom prst="rect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HGS創英角ﾎﾟｯﾌﾟ体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4954" y="1227152"/>
            <a:ext cx="1853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Ruby process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0" y="1227152"/>
            <a:ext cx="3096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Perl (Xcrypt)</a:t>
            </a:r>
            <a:r>
              <a:rPr kumimoji="1" lang="en-US" altLang="ja-JP" dirty="0" smtClean="0"/>
              <a:t> process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07630" y="1772770"/>
            <a:ext cx="461665" cy="8281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dirty="0" smtClean="0"/>
              <a:t>・・・</a:t>
            </a:r>
            <a:endParaRPr kumimoji="1" lang="ja-JP" altLang="en-US" dirty="0"/>
          </a:p>
        </p:txBody>
      </p:sp>
      <p:sp>
        <p:nvSpPr>
          <p:cNvPr id="9" name="角丸四角形 8"/>
          <p:cNvSpPr/>
          <p:nvPr/>
        </p:nvSpPr>
        <p:spPr bwMode="auto">
          <a:xfrm>
            <a:off x="2369295" y="1700761"/>
            <a:ext cx="1634237" cy="720100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HGS創英角ﾎﾟｯﾌﾟ体" pitchFamily="50" charset="-128"/>
              </a:rPr>
              <a:t>Dispatcher</a:t>
            </a:r>
            <a:endParaRPr lang="en-US" altLang="ja-JP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HGS創英角ﾎﾟｯﾌﾟ体" pitchFamily="50" charset="-128"/>
              </a:rPr>
              <a:t>thread</a:t>
            </a:r>
            <a:endParaRPr kumimoji="1" lang="ja-JP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HGS創英角ﾎﾟｯﾌﾟ体" pitchFamily="50" charset="-128"/>
            </a:endParaRPr>
          </a:p>
        </p:txBody>
      </p:sp>
      <p:sp>
        <p:nvSpPr>
          <p:cNvPr id="10" name="角丸四角形 9"/>
          <p:cNvSpPr/>
          <p:nvPr/>
        </p:nvSpPr>
        <p:spPr bwMode="auto">
          <a:xfrm>
            <a:off x="4666003" y="1700760"/>
            <a:ext cx="1634237" cy="720100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HGS創英角ﾎﾟｯﾌﾟ体" pitchFamily="50" charset="-128"/>
              </a:rPr>
              <a:t>Dispatcher</a:t>
            </a:r>
            <a:endParaRPr lang="en-US" altLang="ja-JP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HGS創英角ﾎﾟｯﾌﾟ体" pitchFamily="50" charset="-128"/>
              </a:rPr>
              <a:t>thread</a:t>
            </a:r>
            <a:endParaRPr kumimoji="1" lang="ja-JP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HGS創英角ﾎﾟｯﾌﾟ体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907630" y="3681035"/>
            <a:ext cx="461665" cy="8281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dirty="0" smtClean="0"/>
              <a:t>・・・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907630" y="4797190"/>
            <a:ext cx="461665" cy="8281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dirty="0" smtClean="0"/>
              <a:t>・・・</a:t>
            </a:r>
            <a:endParaRPr kumimoji="1" lang="ja-JP" altLang="en-US" dirty="0"/>
          </a:p>
        </p:txBody>
      </p:sp>
      <p:sp>
        <p:nvSpPr>
          <p:cNvPr id="13" name="右矢印 12"/>
          <p:cNvSpPr/>
          <p:nvPr/>
        </p:nvSpPr>
        <p:spPr bwMode="auto">
          <a:xfrm rot="19613377">
            <a:off x="1575406" y="3222535"/>
            <a:ext cx="3533265" cy="504070"/>
          </a:xfrm>
          <a:prstGeom prst="rightArrow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HGS創英角ﾎﾟｯﾌﾟ体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 bwMode="auto">
          <a:xfrm>
            <a:off x="2369295" y="3681035"/>
            <a:ext cx="1634237" cy="468065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dirty="0" smtClean="0"/>
              <a:t>‘lam1’: </a:t>
            </a:r>
            <a:endParaRPr kumimoji="1" lang="ja-JP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HGS創英角ﾎﾟｯﾌﾟ体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auto">
          <a:xfrm>
            <a:off x="3419840" y="3861060"/>
            <a:ext cx="144020" cy="144020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HGS創英角ﾎﾟｯﾌﾟ体" pitchFamily="50" charset="-128"/>
            </a:endParaRPr>
          </a:p>
        </p:txBody>
      </p:sp>
      <p:cxnSp>
        <p:nvCxnSpPr>
          <p:cNvPr id="18" name="直線矢印コネクタ 17"/>
          <p:cNvCxnSpPr>
            <a:stCxn id="16" idx="0"/>
          </p:cNvCxnSpPr>
          <p:nvPr/>
        </p:nvCxnSpPr>
        <p:spPr bwMode="auto">
          <a:xfrm flipH="1" flipV="1">
            <a:off x="2555721" y="3573021"/>
            <a:ext cx="936129" cy="288039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23" name="正方形/長方形 22"/>
          <p:cNvSpPr/>
          <p:nvPr/>
        </p:nvSpPr>
        <p:spPr bwMode="auto">
          <a:xfrm>
            <a:off x="5483121" y="2610465"/>
            <a:ext cx="3193449" cy="1484627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dirty="0" smtClean="0"/>
              <a:t>Job object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dirty="0"/>
              <a:t>i</a:t>
            </a:r>
            <a:r>
              <a:rPr kumimoji="1" lang="en-US" altLang="ja-JP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HGS創英角ﾎﾟｯﾌﾟ体" pitchFamily="50" charset="-128"/>
              </a:rPr>
              <a:t>d: ‘</a:t>
            </a:r>
            <a:r>
              <a:rPr kumimoji="1" lang="en-US" altLang="ja-JP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HGS創英角ﾎﾟｯﾌﾟ体" pitchFamily="50" charset="-128"/>
              </a:rPr>
              <a:t>myjob</a:t>
            </a:r>
            <a:r>
              <a:rPr kumimoji="1" lang="en-US" altLang="ja-JP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HGS創英角ﾎﾟｯﾌﾟ体" pitchFamily="50" charset="-128"/>
              </a:rPr>
              <a:t>’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dirty="0"/>
              <a:t>e</a:t>
            </a:r>
            <a:r>
              <a:rPr lang="en-US" altLang="ja-JP" dirty="0" smtClean="0"/>
              <a:t>xe0: ‘./</a:t>
            </a:r>
            <a:r>
              <a:rPr lang="en-US" altLang="ja-JP" dirty="0" err="1" smtClean="0"/>
              <a:t>a.out</a:t>
            </a:r>
            <a:r>
              <a:rPr lang="en-US" altLang="ja-JP" dirty="0" smtClean="0"/>
              <a:t>’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dirty="0"/>
              <a:t>b</a:t>
            </a:r>
            <a:r>
              <a:rPr lang="en-US" altLang="ja-JP" dirty="0" smtClean="0"/>
              <a:t>efore: sub {</a:t>
            </a:r>
            <a:r>
              <a:rPr lang="en-US" altLang="ja-JP" dirty="0" err="1" smtClean="0"/>
              <a:t>rcall</a:t>
            </a:r>
            <a:r>
              <a:rPr lang="en-US" altLang="ja-JP" dirty="0" smtClean="0"/>
              <a:t>(‘lam1’)}</a:t>
            </a:r>
            <a:endParaRPr kumimoji="1" lang="ja-JP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HGS創英角ﾎﾟｯﾌﾟ体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 bwMode="auto">
          <a:xfrm>
            <a:off x="7079845" y="5877340"/>
            <a:ext cx="1634237" cy="468065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dirty="0" smtClean="0"/>
              <a:t>‘</a:t>
            </a:r>
            <a:r>
              <a:rPr lang="en-US" altLang="ja-JP" dirty="0" err="1" smtClean="0"/>
              <a:t>myjob</a:t>
            </a:r>
            <a:r>
              <a:rPr lang="en-US" altLang="ja-JP" dirty="0" smtClean="0"/>
              <a:t>’: </a:t>
            </a:r>
            <a:endParaRPr kumimoji="1" lang="ja-JP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HGS創英角ﾎﾟｯﾌﾟ体" pitchFamily="50" charset="-128"/>
            </a:endParaRPr>
          </a:p>
        </p:txBody>
      </p:sp>
      <p:sp>
        <p:nvSpPr>
          <p:cNvPr id="26" name="円/楕円 25"/>
          <p:cNvSpPr/>
          <p:nvPr/>
        </p:nvSpPr>
        <p:spPr bwMode="auto">
          <a:xfrm>
            <a:off x="8244509" y="6060120"/>
            <a:ext cx="144020" cy="144020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HGS創英角ﾎﾟｯﾌﾟ体" pitchFamily="50" charset="-128"/>
            </a:endParaRPr>
          </a:p>
        </p:txBody>
      </p:sp>
      <p:cxnSp>
        <p:nvCxnSpPr>
          <p:cNvPr id="27" name="直線矢印コネクタ 26"/>
          <p:cNvCxnSpPr>
            <a:stCxn id="26" idx="0"/>
            <a:endCxn id="23" idx="2"/>
          </p:cNvCxnSpPr>
          <p:nvPr/>
        </p:nvCxnSpPr>
        <p:spPr bwMode="auto">
          <a:xfrm flipH="1" flipV="1">
            <a:off x="7079846" y="4095092"/>
            <a:ext cx="1236673" cy="1965028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33" name="直線矢印コネクタ 32"/>
          <p:cNvCxnSpPr>
            <a:stCxn id="6" idx="3"/>
            <a:endCxn id="7" idx="1"/>
          </p:cNvCxnSpPr>
          <p:nvPr/>
        </p:nvCxnSpPr>
        <p:spPr bwMode="auto">
          <a:xfrm>
            <a:off x="2138462" y="1411818"/>
            <a:ext cx="2433538" cy="0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triangle" w="med" len="med"/>
            <a:tailEnd type="triangle"/>
          </a:ln>
          <a:effectLst/>
        </p:spPr>
      </p:cxnSp>
      <p:sp>
        <p:nvSpPr>
          <p:cNvPr id="28" name="四角形吹き出し 27"/>
          <p:cNvSpPr/>
          <p:nvPr/>
        </p:nvSpPr>
        <p:spPr bwMode="auto">
          <a:xfrm>
            <a:off x="4666003" y="3329988"/>
            <a:ext cx="4010567" cy="1057646"/>
          </a:xfrm>
          <a:prstGeom prst="wedgeRectCallout">
            <a:avLst>
              <a:gd name="adj1" fmla="val -60905"/>
              <a:gd name="adj2" fmla="val -71342"/>
            </a:avLst>
          </a:prstGeom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altLang="ja-JP" dirty="0" smtClean="0"/>
              <a:t>Only the ID ‘</a:t>
            </a:r>
            <a:r>
              <a:rPr lang="en-US" altLang="ja-JP" dirty="0" err="1" smtClean="0"/>
              <a:t>mjob</a:t>
            </a:r>
            <a:r>
              <a:rPr lang="en-US" altLang="ja-JP" dirty="0" smtClean="0"/>
              <a:t>’ is sent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altLang="ja-JP" dirty="0" smtClean="0"/>
              <a:t>Perl can specify the job object</a:t>
            </a:r>
            <a:br>
              <a:rPr lang="en-US" altLang="ja-JP" dirty="0" smtClean="0"/>
            </a:br>
            <a:r>
              <a:rPr lang="en-US" altLang="ja-JP" dirty="0" smtClean="0"/>
              <a:t>by referring to the hash table</a:t>
            </a:r>
            <a:endParaRPr kumimoji="1" lang="ja-JP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HGS創英角ﾎﾟｯﾌﾟ体" pitchFamily="50" charset="-128"/>
            </a:endParaRPr>
          </a:p>
        </p:txBody>
      </p:sp>
      <p:sp>
        <p:nvSpPr>
          <p:cNvPr id="30" name="角丸四角形 29"/>
          <p:cNvSpPr/>
          <p:nvPr/>
        </p:nvSpPr>
        <p:spPr bwMode="auto">
          <a:xfrm>
            <a:off x="4666002" y="5625305"/>
            <a:ext cx="1634237" cy="720100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dirty="0" smtClean="0">
                <a:solidFill>
                  <a:schemeClr val="tx1"/>
                </a:solidFill>
                <a:latin typeface="Comic Sans MS" pitchFamily="66" charset="0"/>
                <a:ea typeface="HGS創英角ﾎﾟｯﾌﾟ体" pitchFamily="50" charset="-128"/>
              </a:rPr>
              <a:t>‘submit’</a:t>
            </a:r>
            <a:endParaRPr lang="en-US" altLang="ja-JP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HGS創英角ﾎﾟｯﾌﾟ体" pitchFamily="50" charset="-128"/>
              </a:rPr>
              <a:t>thread</a:t>
            </a:r>
            <a:endParaRPr kumimoji="1" lang="ja-JP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HGS創英角ﾎﾟｯﾌﾟ体" pitchFamily="50" charset="-128"/>
            </a:endParaRPr>
          </a:p>
        </p:txBody>
      </p:sp>
      <p:sp>
        <p:nvSpPr>
          <p:cNvPr id="31" name="角丸四角形 30"/>
          <p:cNvSpPr/>
          <p:nvPr/>
        </p:nvSpPr>
        <p:spPr bwMode="auto">
          <a:xfrm>
            <a:off x="4644010" y="4725180"/>
            <a:ext cx="1634237" cy="720100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dirty="0">
                <a:solidFill>
                  <a:schemeClr val="tx1"/>
                </a:solidFill>
                <a:latin typeface="Comic Sans MS" pitchFamily="66" charset="0"/>
                <a:ea typeface="HGS創英角ﾎﾟｯﾌﾟ体" pitchFamily="50" charset="-128"/>
              </a:rPr>
              <a:t>j</a:t>
            </a:r>
            <a:r>
              <a:rPr lang="en-US" altLang="ja-JP" dirty="0" smtClean="0">
                <a:solidFill>
                  <a:schemeClr val="tx1"/>
                </a:solidFill>
                <a:latin typeface="Comic Sans MS" pitchFamily="66" charset="0"/>
                <a:ea typeface="HGS創英角ﾎﾟｯﾌﾟ体" pitchFamily="50" charset="-128"/>
              </a:rPr>
              <a:t>ob ‘</a:t>
            </a:r>
            <a:r>
              <a:rPr lang="en-US" altLang="ja-JP" dirty="0" err="1" smtClean="0">
                <a:solidFill>
                  <a:schemeClr val="tx1"/>
                </a:solidFill>
                <a:latin typeface="Comic Sans MS" pitchFamily="66" charset="0"/>
                <a:ea typeface="HGS創英角ﾎﾟｯﾌﾟ体" pitchFamily="50" charset="-128"/>
              </a:rPr>
              <a:t>myjob</a:t>
            </a:r>
            <a:r>
              <a:rPr lang="en-US" altLang="ja-JP" dirty="0" smtClean="0">
                <a:solidFill>
                  <a:schemeClr val="tx1"/>
                </a:solidFill>
                <a:latin typeface="Comic Sans MS" pitchFamily="66" charset="0"/>
                <a:ea typeface="HGS創英角ﾎﾟｯﾌﾟ体" pitchFamily="50" charset="-128"/>
              </a:rPr>
              <a:t>’</a:t>
            </a:r>
            <a:endParaRPr lang="en-US" altLang="ja-JP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HGS創英角ﾎﾟｯﾌﾟ体" pitchFamily="50" charset="-128"/>
              </a:rPr>
              <a:t>thread</a:t>
            </a:r>
            <a:endParaRPr kumimoji="1" lang="ja-JP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HGS創英角ﾎﾟｯﾌﾟ体" pitchFamily="50" charset="-128"/>
            </a:endParaRPr>
          </a:p>
        </p:txBody>
      </p:sp>
      <p:sp>
        <p:nvSpPr>
          <p:cNvPr id="32" name="右矢印 31"/>
          <p:cNvSpPr/>
          <p:nvPr/>
        </p:nvSpPr>
        <p:spPr bwMode="auto">
          <a:xfrm rot="14822425">
            <a:off x="2631634" y="3484531"/>
            <a:ext cx="2872258" cy="504070"/>
          </a:xfrm>
          <a:prstGeom prst="rightArrow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HGS創英角ﾎﾟｯﾌﾟ体" pitchFamily="50" charset="-128"/>
            </a:endParaRPr>
          </a:p>
        </p:txBody>
      </p:sp>
      <p:sp>
        <p:nvSpPr>
          <p:cNvPr id="34" name="四角形吹き出し 33"/>
          <p:cNvSpPr/>
          <p:nvPr/>
        </p:nvSpPr>
        <p:spPr bwMode="auto">
          <a:xfrm>
            <a:off x="284954" y="4797190"/>
            <a:ext cx="4010567" cy="1828986"/>
          </a:xfrm>
          <a:prstGeom prst="wedgeRectCallout">
            <a:avLst>
              <a:gd name="adj1" fmla="val 42316"/>
              <a:gd name="adj2" fmla="val -108070"/>
            </a:avLst>
          </a:prstGeom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altLang="ja-JP" dirty="0" smtClean="0"/>
              <a:t>Invoke a remote call for the</a:t>
            </a:r>
            <a:br>
              <a:rPr lang="en-US" altLang="ja-JP" dirty="0" smtClean="0"/>
            </a:br>
            <a:r>
              <a:rPr lang="en-US" altLang="ja-JP" dirty="0" smtClean="0"/>
              <a:t>‘before’ process.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altLang="ja-JP" dirty="0" smtClean="0"/>
              <a:t>Only the ID ‘lam1’ is sent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altLang="ja-JP" dirty="0" smtClean="0"/>
              <a:t>Ruby can specify the unnamed</a:t>
            </a:r>
            <a:br>
              <a:rPr lang="en-US" altLang="ja-JP" dirty="0" smtClean="0"/>
            </a:br>
            <a:r>
              <a:rPr lang="en-US" altLang="ja-JP" dirty="0" smtClean="0"/>
              <a:t>function by referring to the</a:t>
            </a:r>
            <a:br>
              <a:rPr lang="en-US" altLang="ja-JP" dirty="0" smtClean="0"/>
            </a:br>
            <a:r>
              <a:rPr lang="en-US" altLang="ja-JP" dirty="0" smtClean="0"/>
              <a:t>hash table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1" lang="ja-JP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HGS創英角ﾎﾟｯﾌﾟ体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290237" y="1010220"/>
            <a:ext cx="2137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TCP connection</a:t>
            </a:r>
            <a:endParaRPr kumimoji="1" lang="ja-JP" altLang="en-US" dirty="0"/>
          </a:p>
        </p:txBody>
      </p:sp>
      <p:sp>
        <p:nvSpPr>
          <p:cNvPr id="36" name="角丸四角形 35"/>
          <p:cNvSpPr/>
          <p:nvPr/>
        </p:nvSpPr>
        <p:spPr bwMode="auto">
          <a:xfrm>
            <a:off x="413245" y="1713702"/>
            <a:ext cx="1634237" cy="720100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dirty="0" smtClean="0">
                <a:solidFill>
                  <a:schemeClr val="tx1"/>
                </a:solidFill>
                <a:latin typeface="Comic Sans MS" pitchFamily="66" charset="0"/>
                <a:ea typeface="HGS創英角ﾎﾟｯﾌﾟ体" pitchFamily="50" charset="-128"/>
              </a:rPr>
              <a:t>‘lam1’</a:t>
            </a:r>
            <a:endParaRPr lang="en-US" altLang="ja-JP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HGS創英角ﾎﾟｯﾌﾟ体" pitchFamily="50" charset="-128"/>
              </a:rPr>
              <a:t>thread</a:t>
            </a:r>
            <a:endParaRPr kumimoji="1" lang="ja-JP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HGS創英角ﾎﾟｯﾌﾟ体" pitchFamily="50" charset="-128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WPSE2012@Kobe, Feb. 29th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3123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8" grpId="0" animBg="1"/>
      <p:bldP spid="30" grpId="0" animBg="1"/>
      <p:bldP spid="31" grpId="0" animBg="1"/>
      <p:bldP spid="32" grpId="0" animBg="1"/>
      <p:bldP spid="34" grpId="0" animBg="1"/>
      <p:bldP spid="3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Summary</a:t>
            </a:r>
            <a:endParaRPr lang="ja-JP" alt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Xcrypt: a </a:t>
            </a:r>
            <a:r>
              <a:rPr lang="en-US" altLang="ja-JP" dirty="0" smtClean="0">
                <a:solidFill>
                  <a:srgbClr val="FF0000"/>
                </a:solidFill>
              </a:rPr>
              <a:t>portable</a:t>
            </a:r>
            <a:r>
              <a:rPr lang="en-US" altLang="ja-JP" dirty="0" smtClean="0"/>
              <a:t>, </a:t>
            </a:r>
            <a:r>
              <a:rPr lang="en-US" altLang="ja-JP" dirty="0" smtClean="0">
                <a:solidFill>
                  <a:srgbClr val="FF0000"/>
                </a:solidFill>
              </a:rPr>
              <a:t>flexible</a:t>
            </a:r>
            <a:r>
              <a:rPr lang="en-US" altLang="ja-JP" dirty="0"/>
              <a:t>,</a:t>
            </a:r>
            <a:r>
              <a:rPr lang="en-US" altLang="ja-JP" dirty="0" smtClean="0"/>
              <a:t> and</a:t>
            </a:r>
            <a:br>
              <a:rPr lang="en-US" altLang="ja-JP" dirty="0" smtClean="0"/>
            </a:br>
            <a:r>
              <a:rPr lang="en-US" altLang="ja-JP" dirty="0" smtClean="0">
                <a:solidFill>
                  <a:srgbClr val="FF0000"/>
                </a:solidFill>
              </a:rPr>
              <a:t>easy-to-write </a:t>
            </a:r>
            <a:r>
              <a:rPr lang="en-US" altLang="ja-JP" dirty="0" smtClean="0"/>
              <a:t>script language</a:t>
            </a:r>
            <a:br>
              <a:rPr lang="en-US" altLang="ja-JP" dirty="0" smtClean="0"/>
            </a:br>
            <a:r>
              <a:rPr lang="en-US" altLang="ja-JP" dirty="0" smtClean="0"/>
              <a:t>for </a:t>
            </a:r>
            <a:r>
              <a:rPr lang="en-US" altLang="ja-JP" dirty="0" smtClean="0">
                <a:solidFill>
                  <a:srgbClr val="7030A0"/>
                </a:solidFill>
              </a:rPr>
              <a:t>job-level parallel </a:t>
            </a:r>
            <a:r>
              <a:rPr lang="en-US" altLang="ja-JP" dirty="0" smtClean="0"/>
              <a:t>processing</a:t>
            </a:r>
          </a:p>
          <a:p>
            <a:pPr lvl="1" eaLnBrk="1" hangingPunct="1"/>
            <a:r>
              <a:rPr lang="en-US" altLang="ja-JP" dirty="0" smtClean="0"/>
              <a:t>Higher level APIs for submitting jobs</a:t>
            </a:r>
          </a:p>
          <a:p>
            <a:pPr lvl="1" eaLnBrk="1" hangingPunct="1"/>
            <a:r>
              <a:rPr lang="en-US" altLang="ja-JP" dirty="0" smtClean="0"/>
              <a:t>Higher level job management</a:t>
            </a:r>
          </a:p>
          <a:p>
            <a:pPr lvl="1" eaLnBrk="1" hangingPunct="1"/>
            <a:r>
              <a:rPr lang="en-US" altLang="ja-JP" dirty="0" smtClean="0"/>
              <a:t>Many advanced features</a:t>
            </a:r>
            <a:endParaRPr lang="en-US" altLang="ja-JP" dirty="0"/>
          </a:p>
          <a:p>
            <a:pPr eaLnBrk="1" hangingPunct="1"/>
            <a:r>
              <a:rPr lang="en-US" altLang="ja-JP" dirty="0" smtClean="0"/>
              <a:t>Xcrypt is now available at</a:t>
            </a:r>
            <a:endParaRPr lang="en-US" altLang="ja-JP" dirty="0"/>
          </a:p>
          <a:p>
            <a:pPr marL="0" indent="0" eaLnBrk="1" hangingPunct="1">
              <a:buNone/>
            </a:pPr>
            <a:r>
              <a:rPr lang="en-US" altLang="ja-JP" sz="2800" dirty="0" smtClean="0">
                <a:solidFill>
                  <a:schemeClr val="tx2"/>
                </a:solidFill>
                <a:hlinkClick r:id="rId3"/>
              </a:rPr>
              <a:t>http://super.para.media.kyoto-u.ac.jp/xcrypt/</a:t>
            </a:r>
            <a:endParaRPr lang="en-US" altLang="ja-JP" sz="2800" dirty="0">
              <a:solidFill>
                <a:schemeClr val="tx2"/>
              </a:solidFill>
            </a:endParaRP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WPSE2012@Kobe, Feb. 29th</a:t>
            </a:r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Applications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>
                <a:solidFill>
                  <a:srgbClr val="FF0000"/>
                </a:solidFill>
              </a:rPr>
              <a:t>Finding the optimal amount</a:t>
            </a:r>
            <a:r>
              <a:rPr lang="en-US" altLang="ja-JP" dirty="0"/>
              <a:t> of emitting negative ions </a:t>
            </a:r>
            <a:r>
              <a:rPr lang="en-US" altLang="ja-JP" dirty="0">
                <a:solidFill>
                  <a:srgbClr val="FF0000"/>
                </a:solidFill>
              </a:rPr>
              <a:t>using the bisection m</a:t>
            </a:r>
            <a:r>
              <a:rPr lang="en-US" altLang="ja-JP" dirty="0" smtClean="0">
                <a:solidFill>
                  <a:srgbClr val="FF0000"/>
                </a:solidFill>
              </a:rPr>
              <a:t>ethod </a:t>
            </a:r>
            <a:r>
              <a:rPr lang="en-US" altLang="ja-JP" dirty="0"/>
              <a:t>for the spacecraft charging problem in </a:t>
            </a:r>
            <a:r>
              <a:rPr lang="en-US" altLang="ja-JP" dirty="0">
                <a:solidFill>
                  <a:srgbClr val="FF0000"/>
                </a:solidFill>
              </a:rPr>
              <a:t>space </a:t>
            </a:r>
            <a:r>
              <a:rPr lang="en-US" altLang="ja-JP" dirty="0" smtClean="0">
                <a:solidFill>
                  <a:srgbClr val="FF0000"/>
                </a:solidFill>
              </a:rPr>
              <a:t>plasmas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Software </a:t>
            </a:r>
            <a:r>
              <a:rPr lang="en-US" altLang="ja-JP" dirty="0"/>
              <a:t>automatic </a:t>
            </a:r>
            <a:r>
              <a:rPr lang="en-US" altLang="ja-JP" dirty="0" smtClean="0"/>
              <a:t>tuning</a:t>
            </a:r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Find the best performance parameter value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(e.g. compiler optimization options, parameters for HPL)</a:t>
            </a:r>
          </a:p>
          <a:p>
            <a:pPr lvl="1"/>
            <a:endParaRPr lang="en-US" altLang="ja-JP" dirty="0" smtClean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WPSE2012@Kobe, Feb. 29th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5127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2800" smtClean="0"/>
              <a:t>HP&amp;P Script Language</a:t>
            </a:r>
            <a:br>
              <a:rPr lang="en-US" altLang="ja-JP" sz="2800" smtClean="0"/>
            </a:br>
            <a:r>
              <a:rPr lang="en-US" altLang="ja-JP" smtClean="0"/>
              <a:t>Design Concept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8639" y="1341438"/>
            <a:ext cx="7787882" cy="51482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ja-JP" dirty="0" smtClean="0"/>
              <a:t>Must not be MS-Word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dirty="0" smtClean="0"/>
              <a:t>easy-to-write does not mean nothing-to-write.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dirty="0" smtClean="0"/>
              <a:t>Must not be T</a:t>
            </a:r>
            <a:r>
              <a:rPr lang="en-US" altLang="ja-JP" sz="4800" baseline="-10000" dirty="0" smtClean="0"/>
              <a:t>E</a:t>
            </a:r>
            <a:r>
              <a:rPr lang="en-US" altLang="ja-JP" dirty="0" smtClean="0"/>
              <a:t>X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dirty="0" smtClean="0"/>
              <a:t>rich functionality does not mean do-it-yourself for everything.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dirty="0" smtClean="0"/>
              <a:t>So </a:t>
            </a:r>
            <a:r>
              <a:rPr lang="en-US" altLang="ja-JP" dirty="0" smtClean="0">
                <a:solidFill>
                  <a:srgbClr val="CC0000"/>
                </a:solidFill>
              </a:rPr>
              <a:t>L T</a:t>
            </a:r>
            <a:r>
              <a:rPr lang="en-US" altLang="ja-JP" sz="4800" baseline="-10000" dirty="0" smtClean="0">
                <a:solidFill>
                  <a:srgbClr val="CC0000"/>
                </a:solidFill>
              </a:rPr>
              <a:t>E</a:t>
            </a:r>
            <a:r>
              <a:rPr lang="en-US" altLang="ja-JP" dirty="0" smtClean="0">
                <a:solidFill>
                  <a:srgbClr val="CC0000"/>
                </a:solidFill>
              </a:rPr>
              <a:t>X</a:t>
            </a:r>
            <a:r>
              <a:rPr lang="en-US" altLang="ja-JP" dirty="0" smtClean="0"/>
              <a:t> in some sense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dirty="0" smtClean="0"/>
              <a:t>reasonably easy-to-write and reasonably customizable.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dirty="0" smtClean="0"/>
              <a:t>encourages style-file wizards with powerful built-ins and well-designed standard interfaces.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625600" y="4106863"/>
            <a:ext cx="260350" cy="4270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altLang="ja-JP" sz="2800" b="0">
                <a:solidFill>
                  <a:srgbClr val="CC0000"/>
                </a:solidFill>
              </a:rPr>
              <a:t>A</a:t>
            </a: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WPSE2012@Kobe, Feb. 29th</a:t>
            </a:r>
            <a:endParaRPr lang="en-US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2800" smtClean="0"/>
              <a:t>HP&amp;P Script Language</a:t>
            </a:r>
            <a:br>
              <a:rPr lang="en-US" altLang="ja-JP" sz="2800" smtClean="0"/>
            </a:br>
            <a:r>
              <a:rPr lang="en-US" altLang="ja-JP" smtClean="0"/>
              <a:t>Design Goal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Easy-to-Write</a:t>
            </a:r>
          </a:p>
          <a:p>
            <a:pPr lvl="1" eaLnBrk="1" hangingPunct="1"/>
            <a:r>
              <a:rPr lang="en-US" altLang="ja-JP" dirty="0" smtClean="0"/>
              <a:t>even for guys who never hear of regular expressions, object-oriented, ...</a:t>
            </a:r>
          </a:p>
          <a:p>
            <a:pPr lvl="1" eaLnBrk="1" hangingPunct="1"/>
            <a:r>
              <a:rPr lang="en-US" altLang="ja-JP" dirty="0" smtClean="0"/>
              <a:t>not requiring more than 10 lines for simple parameter sweeps.</a:t>
            </a:r>
          </a:p>
          <a:p>
            <a:pPr eaLnBrk="1" hangingPunct="1"/>
            <a:r>
              <a:rPr lang="en-US" altLang="ja-JP" dirty="0" smtClean="0"/>
              <a:t>Rich Functionality</a:t>
            </a:r>
          </a:p>
          <a:p>
            <a:pPr lvl="1" eaLnBrk="1" hangingPunct="1"/>
            <a:r>
              <a:rPr lang="en-US" altLang="ja-JP" dirty="0" smtClean="0"/>
              <a:t>to implement easy-to-write magic by wizards who supports Muggles.</a:t>
            </a:r>
          </a:p>
          <a:p>
            <a:pPr lvl="1" eaLnBrk="1" hangingPunct="1"/>
            <a:r>
              <a:rPr lang="en-US" altLang="ja-JP" dirty="0" smtClean="0"/>
              <a:t>to glue applications and GUI (if you love it), visualization tools, data capture tools, ...</a:t>
            </a: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WPSE2012@Kobe, Feb. 29th</a:t>
            </a:r>
            <a:endParaRPr lang="en-US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2800" smtClean="0"/>
              <a:t>Yet Another HPC Programming</a:t>
            </a:r>
            <a:br>
              <a:rPr lang="en-US" altLang="ja-JP" sz="2800" smtClean="0"/>
            </a:br>
            <a:r>
              <a:rPr lang="en-US" altLang="ja-JP" smtClean="0"/>
              <a:t>C&amp;C with Script Language</a:t>
            </a:r>
            <a:endParaRPr lang="ja-JP" altLang="en-US" smtClean="0"/>
          </a:p>
        </p:txBody>
      </p:sp>
      <p:grpSp>
        <p:nvGrpSpPr>
          <p:cNvPr id="6147" name="Group 4"/>
          <p:cNvGrpSpPr>
            <a:grpSpLocks noChangeAspect="1"/>
          </p:cNvGrpSpPr>
          <p:nvPr/>
        </p:nvGrpSpPr>
        <p:grpSpPr bwMode="auto">
          <a:xfrm>
            <a:off x="2820988" y="5575300"/>
            <a:ext cx="4494212" cy="849313"/>
            <a:chOff x="610" y="2659"/>
            <a:chExt cx="4719" cy="892"/>
          </a:xfrm>
        </p:grpSpPr>
        <p:pic>
          <p:nvPicPr>
            <p:cNvPr id="6190" name="Picture 5" descr="job-cub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0" y="2659"/>
              <a:ext cx="1027" cy="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91" name="Picture 6" descr="job-cub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33" y="2659"/>
              <a:ext cx="1027" cy="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92" name="Picture 7" descr="job-cub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56" y="2659"/>
              <a:ext cx="1027" cy="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93" name="Picture 8" descr="job-cub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79" y="2659"/>
              <a:ext cx="1027" cy="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94" name="Picture 9" descr="job-cub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02" y="2659"/>
              <a:ext cx="1027" cy="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148" name="Group 10"/>
          <p:cNvGrpSpPr>
            <a:grpSpLocks noChangeAspect="1"/>
          </p:cNvGrpSpPr>
          <p:nvPr/>
        </p:nvGrpSpPr>
        <p:grpSpPr bwMode="auto">
          <a:xfrm>
            <a:off x="2820988" y="4799013"/>
            <a:ext cx="4494212" cy="849312"/>
            <a:chOff x="608" y="1843"/>
            <a:chExt cx="4719" cy="892"/>
          </a:xfrm>
        </p:grpSpPr>
        <p:pic>
          <p:nvPicPr>
            <p:cNvPr id="6185" name="Picture 11" descr="job-cub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8" y="1843"/>
              <a:ext cx="1027" cy="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86" name="Picture 12" descr="job-cub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31" y="1843"/>
              <a:ext cx="1027" cy="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87" name="Picture 13" descr="job-cub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54" y="1843"/>
              <a:ext cx="1027" cy="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88" name="Picture 14" descr="job-cub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77" y="1843"/>
              <a:ext cx="1027" cy="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89" name="Picture 15" descr="job-cub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00" y="1843"/>
              <a:ext cx="1027" cy="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149" name="Group 16"/>
          <p:cNvGrpSpPr>
            <a:grpSpLocks noChangeAspect="1"/>
          </p:cNvGrpSpPr>
          <p:nvPr/>
        </p:nvGrpSpPr>
        <p:grpSpPr bwMode="auto">
          <a:xfrm>
            <a:off x="2820988" y="4021138"/>
            <a:ext cx="4494212" cy="849312"/>
            <a:chOff x="608" y="1843"/>
            <a:chExt cx="4719" cy="892"/>
          </a:xfrm>
        </p:grpSpPr>
        <p:pic>
          <p:nvPicPr>
            <p:cNvPr id="6180" name="Picture 17" descr="job-cub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8" y="1843"/>
              <a:ext cx="1027" cy="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81" name="Picture 18" descr="job-cub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31" y="1843"/>
              <a:ext cx="1027" cy="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82" name="Picture 19" descr="job-cub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54" y="1843"/>
              <a:ext cx="1027" cy="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83" name="Picture 20" descr="job-cub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77" y="1843"/>
              <a:ext cx="1027" cy="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84" name="Picture 21" descr="job-cub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00" y="1843"/>
              <a:ext cx="1027" cy="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50" name="Line 22"/>
          <p:cNvSpPr>
            <a:spLocks noChangeAspect="1" noChangeShapeType="1"/>
          </p:cNvSpPr>
          <p:nvPr/>
        </p:nvSpPr>
        <p:spPr bwMode="auto">
          <a:xfrm flipH="1">
            <a:off x="3386138" y="3675063"/>
            <a:ext cx="1685925" cy="431800"/>
          </a:xfrm>
          <a:prstGeom prst="line">
            <a:avLst/>
          </a:prstGeom>
          <a:noFill/>
          <a:ln w="28575">
            <a:solidFill>
              <a:srgbClr val="CC0000"/>
            </a:solidFill>
            <a:miter lim="800000"/>
            <a:headEnd/>
            <a:tailEnd type="triangle" w="lg" len="lg"/>
          </a:ln>
        </p:spPr>
        <p:txBody>
          <a:bodyPr wrap="none"/>
          <a:lstStyle/>
          <a:p>
            <a:endParaRPr lang="ja-JP" altLang="en-US"/>
          </a:p>
        </p:txBody>
      </p:sp>
      <p:sp>
        <p:nvSpPr>
          <p:cNvPr id="6151" name="Line 23"/>
          <p:cNvSpPr>
            <a:spLocks noChangeAspect="1" noChangeShapeType="1"/>
          </p:cNvSpPr>
          <p:nvPr/>
        </p:nvSpPr>
        <p:spPr bwMode="auto">
          <a:xfrm flipH="1">
            <a:off x="4121150" y="3675063"/>
            <a:ext cx="950913" cy="431800"/>
          </a:xfrm>
          <a:prstGeom prst="line">
            <a:avLst/>
          </a:prstGeom>
          <a:noFill/>
          <a:ln w="28575">
            <a:solidFill>
              <a:srgbClr val="CC0000"/>
            </a:solidFill>
            <a:miter lim="800000"/>
            <a:headEnd/>
            <a:tailEnd type="triangle" w="lg" len="lg"/>
          </a:ln>
        </p:spPr>
        <p:txBody>
          <a:bodyPr wrap="none"/>
          <a:lstStyle/>
          <a:p>
            <a:endParaRPr lang="ja-JP" altLang="en-US"/>
          </a:p>
        </p:txBody>
      </p:sp>
      <p:sp>
        <p:nvSpPr>
          <p:cNvPr id="6152" name="Line 24"/>
          <p:cNvSpPr>
            <a:spLocks noChangeAspect="1" noChangeShapeType="1"/>
          </p:cNvSpPr>
          <p:nvPr/>
        </p:nvSpPr>
        <p:spPr bwMode="auto">
          <a:xfrm flipH="1">
            <a:off x="5027613" y="3675063"/>
            <a:ext cx="44450" cy="431800"/>
          </a:xfrm>
          <a:prstGeom prst="line">
            <a:avLst/>
          </a:prstGeom>
          <a:noFill/>
          <a:ln w="28575">
            <a:solidFill>
              <a:srgbClr val="CC0000"/>
            </a:solidFill>
            <a:miter lim="800000"/>
            <a:headEnd/>
            <a:tailEnd type="triangle" w="lg" len="lg"/>
          </a:ln>
        </p:spPr>
        <p:txBody>
          <a:bodyPr wrap="none"/>
          <a:lstStyle/>
          <a:p>
            <a:endParaRPr lang="ja-JP" altLang="en-US"/>
          </a:p>
        </p:txBody>
      </p:sp>
      <p:sp>
        <p:nvSpPr>
          <p:cNvPr id="6153" name="Line 25"/>
          <p:cNvSpPr>
            <a:spLocks noChangeAspect="1" noChangeShapeType="1"/>
          </p:cNvSpPr>
          <p:nvPr/>
        </p:nvSpPr>
        <p:spPr bwMode="auto">
          <a:xfrm>
            <a:off x="5072063" y="3675063"/>
            <a:ext cx="1684337" cy="431800"/>
          </a:xfrm>
          <a:prstGeom prst="line">
            <a:avLst/>
          </a:prstGeom>
          <a:noFill/>
          <a:ln w="28575">
            <a:solidFill>
              <a:srgbClr val="CC0000"/>
            </a:solidFill>
            <a:miter lim="800000"/>
            <a:headEnd/>
            <a:tailEnd type="triangle" w="lg" len="lg"/>
          </a:ln>
        </p:spPr>
        <p:txBody>
          <a:bodyPr wrap="none"/>
          <a:lstStyle/>
          <a:p>
            <a:endParaRPr lang="ja-JP" altLang="en-US"/>
          </a:p>
        </p:txBody>
      </p:sp>
      <p:sp>
        <p:nvSpPr>
          <p:cNvPr id="6154" name="Line 26"/>
          <p:cNvSpPr>
            <a:spLocks noChangeAspect="1" noChangeShapeType="1"/>
          </p:cNvSpPr>
          <p:nvPr/>
        </p:nvSpPr>
        <p:spPr bwMode="auto">
          <a:xfrm>
            <a:off x="5027613" y="3675063"/>
            <a:ext cx="950912" cy="431800"/>
          </a:xfrm>
          <a:prstGeom prst="line">
            <a:avLst/>
          </a:prstGeom>
          <a:noFill/>
          <a:ln w="28575">
            <a:solidFill>
              <a:srgbClr val="CC0000"/>
            </a:solidFill>
            <a:miter lim="800000"/>
            <a:headEnd/>
            <a:tailEnd type="triangle" w="lg" len="lg"/>
          </a:ln>
        </p:spPr>
        <p:txBody>
          <a:bodyPr wrap="none"/>
          <a:lstStyle/>
          <a:p>
            <a:endParaRPr lang="ja-JP" altLang="en-US"/>
          </a:p>
        </p:txBody>
      </p:sp>
      <p:sp>
        <p:nvSpPr>
          <p:cNvPr id="6155" name="AutoShape 27"/>
          <p:cNvSpPr>
            <a:spLocks noChangeAspect="1" noChangeArrowheads="1"/>
          </p:cNvSpPr>
          <p:nvPr/>
        </p:nvSpPr>
        <p:spPr bwMode="auto">
          <a:xfrm>
            <a:off x="3702050" y="2565400"/>
            <a:ext cx="2586038" cy="1143000"/>
          </a:xfrm>
          <a:prstGeom prst="foldedCorner">
            <a:avLst>
              <a:gd name="adj" fmla="val 14028"/>
            </a:avLst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altLang="ja-JP" sz="2000" b="0">
                <a:solidFill>
                  <a:srgbClr val="CC0000"/>
                </a:solidFill>
                <a:ea typeface="HGP創英角ｺﾞｼｯｸUB" pitchFamily="50" charset="-128"/>
              </a:rPr>
              <a:t>Script Program</a:t>
            </a:r>
          </a:p>
          <a:p>
            <a:pPr algn="ctr"/>
            <a:r>
              <a:rPr lang="en-US" altLang="ja-JP" sz="2000" b="0">
                <a:ea typeface="HGP創英角ｺﾞｼｯｸUB" pitchFamily="50" charset="-128"/>
              </a:rPr>
              <a:t>for do-parallel exec</a:t>
            </a:r>
          </a:p>
          <a:p>
            <a:pPr algn="ctr"/>
            <a:r>
              <a:rPr lang="en-US" altLang="ja-JP" sz="2000" b="0">
                <a:ea typeface="HGP創英角ｺﾞｼｯｸUB" pitchFamily="50" charset="-128"/>
              </a:rPr>
              <a:t>of parallel programs</a:t>
            </a:r>
          </a:p>
        </p:txBody>
      </p:sp>
      <p:grpSp>
        <p:nvGrpSpPr>
          <p:cNvPr id="6156" name="Group 28"/>
          <p:cNvGrpSpPr>
            <a:grpSpLocks noChangeAspect="1"/>
          </p:cNvGrpSpPr>
          <p:nvPr/>
        </p:nvGrpSpPr>
        <p:grpSpPr bwMode="auto">
          <a:xfrm>
            <a:off x="3214688" y="6526213"/>
            <a:ext cx="42862" cy="215900"/>
            <a:chOff x="975" y="3657"/>
            <a:chExt cx="45" cy="227"/>
          </a:xfrm>
        </p:grpSpPr>
        <p:sp>
          <p:nvSpPr>
            <p:cNvPr id="6177" name="Oval 29"/>
            <p:cNvSpPr>
              <a:spLocks noChangeAspect="1" noChangeArrowheads="1"/>
            </p:cNvSpPr>
            <p:nvPr/>
          </p:nvSpPr>
          <p:spPr bwMode="auto">
            <a:xfrm>
              <a:off x="975" y="3657"/>
              <a:ext cx="45" cy="45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178" name="Oval 30"/>
            <p:cNvSpPr>
              <a:spLocks noChangeAspect="1" noChangeArrowheads="1"/>
            </p:cNvSpPr>
            <p:nvPr/>
          </p:nvSpPr>
          <p:spPr bwMode="auto">
            <a:xfrm>
              <a:off x="975" y="3748"/>
              <a:ext cx="45" cy="45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179" name="Oval 31"/>
            <p:cNvSpPr>
              <a:spLocks noChangeAspect="1" noChangeArrowheads="1"/>
            </p:cNvSpPr>
            <p:nvPr/>
          </p:nvSpPr>
          <p:spPr bwMode="auto">
            <a:xfrm>
              <a:off x="975" y="3839"/>
              <a:ext cx="45" cy="45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6157" name="Group 32"/>
          <p:cNvGrpSpPr>
            <a:grpSpLocks noChangeAspect="1"/>
          </p:cNvGrpSpPr>
          <p:nvPr/>
        </p:nvGrpSpPr>
        <p:grpSpPr bwMode="auto">
          <a:xfrm>
            <a:off x="4089400" y="6526213"/>
            <a:ext cx="42863" cy="215900"/>
            <a:chOff x="975" y="3657"/>
            <a:chExt cx="45" cy="227"/>
          </a:xfrm>
        </p:grpSpPr>
        <p:sp>
          <p:nvSpPr>
            <p:cNvPr id="6174" name="Oval 33"/>
            <p:cNvSpPr>
              <a:spLocks noChangeAspect="1" noChangeArrowheads="1"/>
            </p:cNvSpPr>
            <p:nvPr/>
          </p:nvSpPr>
          <p:spPr bwMode="auto">
            <a:xfrm>
              <a:off x="975" y="3657"/>
              <a:ext cx="45" cy="45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175" name="Oval 34"/>
            <p:cNvSpPr>
              <a:spLocks noChangeAspect="1" noChangeArrowheads="1"/>
            </p:cNvSpPr>
            <p:nvPr/>
          </p:nvSpPr>
          <p:spPr bwMode="auto">
            <a:xfrm>
              <a:off x="975" y="3748"/>
              <a:ext cx="45" cy="45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176" name="Oval 35"/>
            <p:cNvSpPr>
              <a:spLocks noChangeAspect="1" noChangeArrowheads="1"/>
            </p:cNvSpPr>
            <p:nvPr/>
          </p:nvSpPr>
          <p:spPr bwMode="auto">
            <a:xfrm>
              <a:off x="975" y="3839"/>
              <a:ext cx="45" cy="45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6158" name="Group 36"/>
          <p:cNvGrpSpPr>
            <a:grpSpLocks noChangeAspect="1"/>
          </p:cNvGrpSpPr>
          <p:nvPr/>
        </p:nvGrpSpPr>
        <p:grpSpPr bwMode="auto">
          <a:xfrm>
            <a:off x="4962525" y="6526213"/>
            <a:ext cx="42863" cy="215900"/>
            <a:chOff x="975" y="3657"/>
            <a:chExt cx="45" cy="227"/>
          </a:xfrm>
        </p:grpSpPr>
        <p:sp>
          <p:nvSpPr>
            <p:cNvPr id="6171" name="Oval 37"/>
            <p:cNvSpPr>
              <a:spLocks noChangeAspect="1" noChangeArrowheads="1"/>
            </p:cNvSpPr>
            <p:nvPr/>
          </p:nvSpPr>
          <p:spPr bwMode="auto">
            <a:xfrm>
              <a:off x="975" y="3657"/>
              <a:ext cx="45" cy="45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172" name="Oval 38"/>
            <p:cNvSpPr>
              <a:spLocks noChangeAspect="1" noChangeArrowheads="1"/>
            </p:cNvSpPr>
            <p:nvPr/>
          </p:nvSpPr>
          <p:spPr bwMode="auto">
            <a:xfrm>
              <a:off x="975" y="3748"/>
              <a:ext cx="45" cy="45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173" name="Oval 39"/>
            <p:cNvSpPr>
              <a:spLocks noChangeAspect="1" noChangeArrowheads="1"/>
            </p:cNvSpPr>
            <p:nvPr/>
          </p:nvSpPr>
          <p:spPr bwMode="auto">
            <a:xfrm>
              <a:off x="975" y="3839"/>
              <a:ext cx="45" cy="45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6159" name="Group 40"/>
          <p:cNvGrpSpPr>
            <a:grpSpLocks noChangeAspect="1"/>
          </p:cNvGrpSpPr>
          <p:nvPr/>
        </p:nvGrpSpPr>
        <p:grpSpPr bwMode="auto">
          <a:xfrm>
            <a:off x="5837238" y="6526213"/>
            <a:ext cx="42862" cy="215900"/>
            <a:chOff x="975" y="3657"/>
            <a:chExt cx="45" cy="227"/>
          </a:xfrm>
        </p:grpSpPr>
        <p:sp>
          <p:nvSpPr>
            <p:cNvPr id="6168" name="Oval 41"/>
            <p:cNvSpPr>
              <a:spLocks noChangeAspect="1" noChangeArrowheads="1"/>
            </p:cNvSpPr>
            <p:nvPr/>
          </p:nvSpPr>
          <p:spPr bwMode="auto">
            <a:xfrm>
              <a:off x="975" y="3657"/>
              <a:ext cx="45" cy="45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169" name="Oval 42"/>
            <p:cNvSpPr>
              <a:spLocks noChangeAspect="1" noChangeArrowheads="1"/>
            </p:cNvSpPr>
            <p:nvPr/>
          </p:nvSpPr>
          <p:spPr bwMode="auto">
            <a:xfrm>
              <a:off x="975" y="3748"/>
              <a:ext cx="45" cy="45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170" name="Oval 43"/>
            <p:cNvSpPr>
              <a:spLocks noChangeAspect="1" noChangeArrowheads="1"/>
            </p:cNvSpPr>
            <p:nvPr/>
          </p:nvSpPr>
          <p:spPr bwMode="auto">
            <a:xfrm>
              <a:off x="975" y="3839"/>
              <a:ext cx="45" cy="45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6160" name="Group 44"/>
          <p:cNvGrpSpPr>
            <a:grpSpLocks noChangeAspect="1"/>
          </p:cNvGrpSpPr>
          <p:nvPr/>
        </p:nvGrpSpPr>
        <p:grpSpPr bwMode="auto">
          <a:xfrm>
            <a:off x="6711950" y="6526213"/>
            <a:ext cx="42863" cy="215900"/>
            <a:chOff x="975" y="3657"/>
            <a:chExt cx="45" cy="227"/>
          </a:xfrm>
        </p:grpSpPr>
        <p:sp>
          <p:nvSpPr>
            <p:cNvPr id="6165" name="Oval 45"/>
            <p:cNvSpPr>
              <a:spLocks noChangeAspect="1" noChangeArrowheads="1"/>
            </p:cNvSpPr>
            <p:nvPr/>
          </p:nvSpPr>
          <p:spPr bwMode="auto">
            <a:xfrm>
              <a:off x="975" y="3657"/>
              <a:ext cx="45" cy="45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166" name="Oval 46"/>
            <p:cNvSpPr>
              <a:spLocks noChangeAspect="1" noChangeArrowheads="1"/>
            </p:cNvSpPr>
            <p:nvPr/>
          </p:nvSpPr>
          <p:spPr bwMode="auto">
            <a:xfrm>
              <a:off x="975" y="3748"/>
              <a:ext cx="45" cy="45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167" name="Oval 47"/>
            <p:cNvSpPr>
              <a:spLocks noChangeAspect="1" noChangeArrowheads="1"/>
            </p:cNvSpPr>
            <p:nvPr/>
          </p:nvSpPr>
          <p:spPr bwMode="auto">
            <a:xfrm>
              <a:off x="975" y="3839"/>
              <a:ext cx="45" cy="45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6161" name="AutoShape 48"/>
          <p:cNvSpPr>
            <a:spLocks noChangeArrowheads="1"/>
          </p:cNvSpPr>
          <p:nvPr/>
        </p:nvSpPr>
        <p:spPr bwMode="auto">
          <a:xfrm>
            <a:off x="6791325" y="3068638"/>
            <a:ext cx="1857308" cy="919401"/>
          </a:xfrm>
          <a:prstGeom prst="wedgeRoundRectCallout">
            <a:avLst>
              <a:gd name="adj1" fmla="val -53431"/>
              <a:gd name="adj2" fmla="val 86255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185738" algn="l"/>
              </a:tabLst>
            </a:pPr>
            <a:r>
              <a:rPr lang="en-US" altLang="ja-JP" b="0" dirty="0">
                <a:ea typeface="HG創英角ｺﾞｼｯｸUB" pitchFamily="49" charset="-128"/>
              </a:rPr>
              <a:t>lower layer</a:t>
            </a:r>
          </a:p>
          <a:p>
            <a:pPr>
              <a:tabLst>
                <a:tab pos="185738" algn="l"/>
              </a:tabLst>
            </a:pPr>
            <a:r>
              <a:rPr lang="en-US" altLang="ja-JP" b="0" dirty="0">
                <a:ea typeface="HG創英角ｺﾞｼｯｸUB" pitchFamily="49" charset="-128"/>
              </a:rPr>
              <a:t>=	capability type</a:t>
            </a:r>
            <a:endParaRPr lang="ja-JP" altLang="en-US" b="0" dirty="0">
              <a:ea typeface="HG創英角ｺﾞｼｯｸUB" pitchFamily="49" charset="-128"/>
            </a:endParaRPr>
          </a:p>
          <a:p>
            <a:pPr>
              <a:tabLst>
                <a:tab pos="185738" algn="l"/>
              </a:tabLst>
            </a:pPr>
            <a:r>
              <a:rPr lang="en-US" altLang="ja-JP" b="0" dirty="0">
                <a:ea typeface="HG創英角ｺﾞｼｯｸUB" pitchFamily="49" charset="-128"/>
              </a:rPr>
              <a:t>=	</a:t>
            </a:r>
            <a:r>
              <a:rPr lang="en-US" altLang="ja-JP" b="0" dirty="0" err="1" smtClean="0">
                <a:solidFill>
                  <a:schemeClr val="folHlink"/>
                </a:solidFill>
                <a:ea typeface="ＭＳ Ｐゴシック" charset="-128"/>
              </a:rPr>
              <a:t>XcalableMP</a:t>
            </a:r>
            <a:endParaRPr lang="en-US" altLang="ja-JP" b="0" dirty="0">
              <a:solidFill>
                <a:schemeClr val="folHlink"/>
              </a:solidFill>
              <a:ea typeface="ＭＳ Ｐゴシック" charset="-128"/>
            </a:endParaRPr>
          </a:p>
        </p:txBody>
      </p:sp>
      <p:sp>
        <p:nvSpPr>
          <p:cNvPr id="6162" name="AutoShape 49"/>
          <p:cNvSpPr>
            <a:spLocks/>
          </p:cNvSpPr>
          <p:nvPr/>
        </p:nvSpPr>
        <p:spPr bwMode="auto">
          <a:xfrm>
            <a:off x="2387600" y="4138613"/>
            <a:ext cx="288925" cy="2305050"/>
          </a:xfrm>
          <a:prstGeom prst="leftBrace">
            <a:avLst>
              <a:gd name="adj1" fmla="val 66484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63" name="Rectangle 50"/>
          <p:cNvSpPr>
            <a:spLocks noChangeArrowheads="1"/>
          </p:cNvSpPr>
          <p:nvPr/>
        </p:nvSpPr>
        <p:spPr bwMode="auto">
          <a:xfrm>
            <a:off x="180975" y="4786313"/>
            <a:ext cx="20161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tabLst>
                <a:tab pos="185738" algn="l"/>
              </a:tabLst>
            </a:pPr>
            <a:r>
              <a:rPr lang="en-US" altLang="ja-JP" b="0" dirty="0">
                <a:ea typeface="HGP創英角ｺﾞｼｯｸUB" pitchFamily="50" charset="-128"/>
              </a:rPr>
              <a:t>upper layer</a:t>
            </a:r>
          </a:p>
          <a:p>
            <a:pPr>
              <a:tabLst>
                <a:tab pos="185738" algn="l"/>
              </a:tabLst>
            </a:pPr>
            <a:r>
              <a:rPr lang="en-US" altLang="ja-JP" b="0" dirty="0">
                <a:ea typeface="HGP創英角ｺﾞｼｯｸUB" pitchFamily="50" charset="-128"/>
              </a:rPr>
              <a:t>=	capacity type</a:t>
            </a:r>
            <a:endParaRPr lang="ja-JP" altLang="en-US" b="0" dirty="0">
              <a:ea typeface="HGP創英角ｺﾞｼｯｸUB" pitchFamily="50" charset="-128"/>
            </a:endParaRPr>
          </a:p>
          <a:p>
            <a:pPr>
              <a:tabLst>
                <a:tab pos="185738" algn="l"/>
              </a:tabLst>
            </a:pPr>
            <a:r>
              <a:rPr lang="en-US" altLang="ja-JP" b="0" dirty="0">
                <a:ea typeface="HGP創英角ｺﾞｼｯｸUB" pitchFamily="50" charset="-128"/>
              </a:rPr>
              <a:t>=	</a:t>
            </a:r>
            <a:r>
              <a:rPr lang="en-US" altLang="ja-JP" b="0" dirty="0">
                <a:solidFill>
                  <a:srgbClr val="CC0000"/>
                </a:solidFill>
                <a:ea typeface="HGP創英角ｺﾞｼｯｸUB" pitchFamily="50" charset="-128"/>
              </a:rPr>
              <a:t>Highly-Productive</a:t>
            </a:r>
          </a:p>
          <a:p>
            <a:pPr>
              <a:tabLst>
                <a:tab pos="185738" algn="l"/>
              </a:tabLst>
            </a:pPr>
            <a:r>
              <a:rPr lang="ja-JP" altLang="en-US" b="0" dirty="0">
                <a:solidFill>
                  <a:srgbClr val="CC0000"/>
                </a:solidFill>
                <a:ea typeface="HGP創英角ｺﾞｼｯｸUB" pitchFamily="50" charset="-128"/>
              </a:rPr>
              <a:t>	</a:t>
            </a:r>
            <a:r>
              <a:rPr lang="en-US" altLang="ja-JP" b="0" dirty="0">
                <a:solidFill>
                  <a:srgbClr val="CC0000"/>
                </a:solidFill>
                <a:ea typeface="HGP創英角ｺﾞｼｯｸUB" pitchFamily="50" charset="-128"/>
              </a:rPr>
              <a:t>Parallel Script Lang</a:t>
            </a:r>
            <a:r>
              <a:rPr lang="en-US" altLang="ja-JP" b="0" dirty="0" smtClean="0">
                <a:solidFill>
                  <a:srgbClr val="CC0000"/>
                </a:solidFill>
                <a:ea typeface="HGP創英角ｺﾞｼｯｸUB" pitchFamily="50" charset="-128"/>
              </a:rPr>
              <a:t>.</a:t>
            </a:r>
          </a:p>
          <a:p>
            <a:pPr>
              <a:tabLst>
                <a:tab pos="185738" algn="l"/>
              </a:tabLst>
            </a:pPr>
            <a:r>
              <a:rPr lang="en-US" altLang="ja-JP" b="0" dirty="0" smtClean="0">
                <a:ea typeface="HGP創英角ｺﾞｼｯｸUB" pitchFamily="50" charset="-128"/>
              </a:rPr>
              <a:t>=</a:t>
            </a:r>
            <a:r>
              <a:rPr lang="en-US" altLang="ja-JP" b="0" dirty="0" smtClean="0">
                <a:solidFill>
                  <a:srgbClr val="CC0000"/>
                </a:solidFill>
                <a:ea typeface="HGP創英角ｺﾞｼｯｸUB" pitchFamily="50" charset="-128"/>
              </a:rPr>
              <a:t> </a:t>
            </a:r>
            <a:r>
              <a:rPr lang="en-US" altLang="ja-JP" b="0" dirty="0" smtClean="0">
                <a:solidFill>
                  <a:srgbClr val="7030A0"/>
                </a:solidFill>
                <a:ea typeface="HGP創英角ｺﾞｼｯｸUB" pitchFamily="50" charset="-128"/>
              </a:rPr>
              <a:t>Xcrypt</a:t>
            </a:r>
            <a:endParaRPr lang="en-US" altLang="ja-JP" b="0" dirty="0">
              <a:solidFill>
                <a:srgbClr val="7030A0"/>
              </a:solidFill>
              <a:ea typeface="HGP創英角ｺﾞｼｯｸUB" pitchFamily="50" charset="-128"/>
            </a:endParaRPr>
          </a:p>
        </p:txBody>
      </p:sp>
      <p:sp>
        <p:nvSpPr>
          <p:cNvPr id="6164" name="Rectangle 51"/>
          <p:cNvSpPr>
            <a:spLocks noGrp="1" noChangeArrowheads="1"/>
          </p:cNvSpPr>
          <p:nvPr>
            <p:ph type="body" idx="1"/>
          </p:nvPr>
        </p:nvSpPr>
        <p:spPr>
          <a:xfrm>
            <a:off x="539750" y="1341438"/>
            <a:ext cx="8220075" cy="1366837"/>
          </a:xfrm>
          <a:noFill/>
        </p:spPr>
        <p:txBody>
          <a:bodyPr/>
          <a:lstStyle/>
          <a:p>
            <a:pPr eaLnBrk="1" hangingPunct="1"/>
            <a:r>
              <a:rPr lang="en-US" altLang="ja-JP" smtClean="0"/>
              <a:t>Two-Layered Million-Scale Programming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ja-JP" smtClean="0"/>
              <a:t>	</a:t>
            </a:r>
            <a:r>
              <a:rPr lang="en-US" altLang="ja-JP" smtClean="0">
                <a:sym typeface="Wingdings" pitchFamily="2" charset="2"/>
              </a:rPr>
              <a:t> 10</a:t>
            </a:r>
            <a:r>
              <a:rPr lang="en-US" altLang="ja-JP" baseline="30000" smtClean="0">
                <a:sym typeface="Wingdings" pitchFamily="2" charset="2"/>
              </a:rPr>
              <a:t>3</a:t>
            </a:r>
            <a:r>
              <a:rPr lang="en-US" altLang="ja-JP" smtClean="0">
                <a:sym typeface="Wingdings" pitchFamily="2" charset="2"/>
              </a:rPr>
              <a:t> capability x 10</a:t>
            </a:r>
            <a:r>
              <a:rPr lang="en-US" altLang="ja-JP" baseline="30000" smtClean="0">
                <a:sym typeface="Wingdings" pitchFamily="2" charset="2"/>
              </a:rPr>
              <a:t>3</a:t>
            </a:r>
            <a:r>
              <a:rPr lang="en-US" altLang="ja-JP" smtClean="0">
                <a:sym typeface="Wingdings" pitchFamily="2" charset="2"/>
              </a:rPr>
              <a:t> </a:t>
            </a:r>
            <a:r>
              <a:rPr lang="en-US" altLang="ja-JP" smtClean="0">
                <a:solidFill>
                  <a:srgbClr val="CC0000"/>
                </a:solidFill>
                <a:sym typeface="Wingdings" pitchFamily="2" charset="2"/>
              </a:rPr>
              <a:t>capacity</a:t>
            </a:r>
            <a:r>
              <a:rPr lang="en-US" altLang="ja-JP" smtClean="0">
                <a:sym typeface="Wingdings" pitchFamily="2" charset="2"/>
              </a:rPr>
              <a:t> = </a:t>
            </a:r>
            <a:r>
              <a:rPr lang="en-US" altLang="ja-JP" smtClean="0">
                <a:solidFill>
                  <a:schemeClr val="folHlink"/>
                </a:solidFill>
                <a:sym typeface="Wingdings" pitchFamily="2" charset="2"/>
              </a:rPr>
              <a:t>10</a:t>
            </a:r>
            <a:r>
              <a:rPr lang="en-US" altLang="ja-JP" baseline="30000" smtClean="0">
                <a:solidFill>
                  <a:schemeClr val="folHlink"/>
                </a:solidFill>
                <a:sym typeface="Wingdings" pitchFamily="2" charset="2"/>
              </a:rPr>
              <a:t>6</a:t>
            </a: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WPSE2012@Kobe, Feb. 29th</a:t>
            </a:r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2800" dirty="0" smtClean="0"/>
              <a:t>HP&amp;P Script Language</a:t>
            </a:r>
            <a:br>
              <a:rPr lang="en-US" altLang="ja-JP" sz="2800" dirty="0" smtClean="0"/>
            </a:br>
            <a:r>
              <a:rPr lang="en-US" altLang="ja-JP" dirty="0" smtClean="0"/>
              <a:t>Why Xcrypt is HP &amp; P</a:t>
            </a:r>
            <a:endParaRPr lang="ja-JP" altLang="en-US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ja-JP" sz="2800" dirty="0" smtClean="0"/>
              <a:t>Script Language</a:t>
            </a:r>
          </a:p>
          <a:p>
            <a:pPr lvl="1" eaLnBrk="1" hangingPunct="1"/>
            <a:r>
              <a:rPr lang="en-US" altLang="ja-JP" sz="2400" dirty="0" smtClean="0"/>
              <a:t>inherently suitable for programming to run programs</a:t>
            </a:r>
          </a:p>
          <a:p>
            <a:pPr lvl="1" eaLnBrk="1" hangingPunct="1"/>
            <a:r>
              <a:rPr lang="en-US" altLang="ja-JP" sz="2400" dirty="0" smtClean="0"/>
              <a:t>rich functionality for gluing programs</a:t>
            </a:r>
          </a:p>
          <a:p>
            <a:pPr lvl="1" eaLnBrk="1" hangingPunct="1"/>
            <a:r>
              <a:rPr lang="en-US" altLang="ja-JP" sz="2400" dirty="0" smtClean="0"/>
              <a:t>easy-to-write for computer scientists</a:t>
            </a:r>
          </a:p>
          <a:p>
            <a:pPr eaLnBrk="1" hangingPunct="1"/>
            <a:r>
              <a:rPr lang="en-US" altLang="ja-JP" sz="2800" dirty="0" smtClean="0">
                <a:solidFill>
                  <a:srgbClr val="CC0000"/>
                </a:solidFill>
              </a:rPr>
              <a:t>Parallel</a:t>
            </a:r>
            <a:r>
              <a:rPr lang="en-US" altLang="ja-JP" sz="2800" dirty="0" smtClean="0"/>
              <a:t> Script Language</a:t>
            </a:r>
          </a:p>
          <a:p>
            <a:pPr lvl="1" eaLnBrk="1" hangingPunct="1"/>
            <a:r>
              <a:rPr lang="en-US" altLang="ja-JP" sz="2400" dirty="0" err="1" smtClean="0"/>
              <a:t>feautres</a:t>
            </a:r>
            <a:r>
              <a:rPr lang="en-US" altLang="ja-JP" sz="2400" dirty="0" smtClean="0"/>
              <a:t> to run programs in </a:t>
            </a:r>
            <a:r>
              <a:rPr lang="en-US" altLang="ja-JP" sz="2400" dirty="0" smtClean="0">
                <a:solidFill>
                  <a:srgbClr val="CC0000"/>
                </a:solidFill>
              </a:rPr>
              <a:t>parallel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ja-JP" sz="2400" dirty="0" smtClean="0"/>
              <a:t>	e.g. submit many jobs and wait for their completion</a:t>
            </a:r>
          </a:p>
          <a:p>
            <a:pPr eaLnBrk="1" hangingPunct="1"/>
            <a:r>
              <a:rPr lang="en-US" altLang="ja-JP" sz="2800" dirty="0" smtClean="0">
                <a:solidFill>
                  <a:srgbClr val="CC0000"/>
                </a:solidFill>
              </a:rPr>
              <a:t>Highly-Productive</a:t>
            </a:r>
            <a:r>
              <a:rPr lang="en-US" altLang="ja-JP" sz="2800" dirty="0" smtClean="0"/>
              <a:t> Parallel Script Language</a:t>
            </a:r>
          </a:p>
          <a:p>
            <a:pPr lvl="1" eaLnBrk="1" hangingPunct="1"/>
            <a:r>
              <a:rPr lang="en-US" altLang="ja-JP" sz="2400" dirty="0" smtClean="0"/>
              <a:t>easy-to-write for computational scientists</a:t>
            </a:r>
          </a:p>
          <a:p>
            <a:pPr lvl="2" eaLnBrk="1" hangingPunct="1"/>
            <a:r>
              <a:rPr lang="en-US" altLang="ja-JP" sz="2000" dirty="0" smtClean="0"/>
              <a:t>create input files from a template </a:t>
            </a:r>
            <a:r>
              <a:rPr lang="en-US" altLang="ja-JP" sz="2000" dirty="0" smtClean="0">
                <a:solidFill>
                  <a:srgbClr val="CC0000"/>
                </a:solidFill>
              </a:rPr>
              <a:t>easily</a:t>
            </a:r>
          </a:p>
          <a:p>
            <a:pPr lvl="2" eaLnBrk="1" hangingPunct="1"/>
            <a:r>
              <a:rPr lang="en-US" altLang="ja-JP" sz="2000" dirty="0" smtClean="0"/>
              <a:t>extract desired lines/words from output files </a:t>
            </a:r>
            <a:r>
              <a:rPr lang="en-US" altLang="ja-JP" sz="2000" dirty="0" smtClean="0">
                <a:solidFill>
                  <a:srgbClr val="CC0000"/>
                </a:solidFill>
              </a:rPr>
              <a:t>easily</a:t>
            </a: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WPSE2012@Kobe, Feb. 29th</a:t>
            </a:r>
            <a:endParaRPr lang="en-US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2800" smtClean="0"/>
              <a:t>Yet Another HPC Programming</a:t>
            </a:r>
            <a:br>
              <a:rPr lang="en-US" altLang="ja-JP" sz="2800" smtClean="0"/>
            </a:br>
            <a:r>
              <a:rPr lang="en-US" altLang="ja-JP" smtClean="0"/>
              <a:t>Goal=Automated PDCA Cycle</a:t>
            </a:r>
          </a:p>
        </p:txBody>
      </p:sp>
      <p:grpSp>
        <p:nvGrpSpPr>
          <p:cNvPr id="7171" name="Group 3"/>
          <p:cNvGrpSpPr>
            <a:grpSpLocks/>
          </p:cNvGrpSpPr>
          <p:nvPr/>
        </p:nvGrpSpPr>
        <p:grpSpPr bwMode="auto">
          <a:xfrm>
            <a:off x="971550" y="2854325"/>
            <a:ext cx="2260600" cy="722313"/>
            <a:chOff x="930" y="1344"/>
            <a:chExt cx="1315" cy="455"/>
          </a:xfrm>
        </p:grpSpPr>
        <p:pic>
          <p:nvPicPr>
            <p:cNvPr id="7205" name="Picture 4" descr="j029202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30" y="1351"/>
              <a:ext cx="472" cy="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206" name="Group 5"/>
            <p:cNvGrpSpPr>
              <a:grpSpLocks/>
            </p:cNvGrpSpPr>
            <p:nvPr/>
          </p:nvGrpSpPr>
          <p:grpSpPr bwMode="auto">
            <a:xfrm>
              <a:off x="1428" y="1344"/>
              <a:ext cx="817" cy="455"/>
              <a:chOff x="1383" y="1660"/>
              <a:chExt cx="1000" cy="455"/>
            </a:xfrm>
          </p:grpSpPr>
          <p:sp>
            <p:nvSpPr>
              <p:cNvPr id="7207" name="AutoShape 6"/>
              <p:cNvSpPr>
                <a:spLocks noChangeArrowheads="1"/>
              </p:cNvSpPr>
              <p:nvPr/>
            </p:nvSpPr>
            <p:spPr bwMode="auto">
              <a:xfrm>
                <a:off x="1521" y="1661"/>
                <a:ext cx="408" cy="181"/>
              </a:xfrm>
              <a:prstGeom prst="flowChartMagneticDisk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208" name="AutoShape 7"/>
              <p:cNvSpPr>
                <a:spLocks noChangeArrowheads="1"/>
              </p:cNvSpPr>
              <p:nvPr/>
            </p:nvSpPr>
            <p:spPr bwMode="auto">
              <a:xfrm>
                <a:off x="1475" y="1752"/>
                <a:ext cx="408" cy="181"/>
              </a:xfrm>
              <a:prstGeom prst="flowChartMagneticDisk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209" name="AutoShape 8"/>
              <p:cNvSpPr>
                <a:spLocks noChangeArrowheads="1"/>
              </p:cNvSpPr>
              <p:nvPr/>
            </p:nvSpPr>
            <p:spPr bwMode="auto">
              <a:xfrm>
                <a:off x="1429" y="1843"/>
                <a:ext cx="408" cy="181"/>
              </a:xfrm>
              <a:prstGeom prst="flowChartMagneticDisk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210" name="AutoShape 9"/>
              <p:cNvSpPr>
                <a:spLocks noChangeArrowheads="1"/>
              </p:cNvSpPr>
              <p:nvPr/>
            </p:nvSpPr>
            <p:spPr bwMode="auto">
              <a:xfrm>
                <a:off x="1383" y="1934"/>
                <a:ext cx="408" cy="181"/>
              </a:xfrm>
              <a:prstGeom prst="flowChartMagneticDisk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211" name="AutoShape 10"/>
              <p:cNvSpPr>
                <a:spLocks noChangeArrowheads="1"/>
              </p:cNvSpPr>
              <p:nvPr/>
            </p:nvSpPr>
            <p:spPr bwMode="auto">
              <a:xfrm>
                <a:off x="1975" y="1660"/>
                <a:ext cx="408" cy="181"/>
              </a:xfrm>
              <a:prstGeom prst="flowChartMagneticDisk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212" name="AutoShape 11"/>
              <p:cNvSpPr>
                <a:spLocks noChangeArrowheads="1"/>
              </p:cNvSpPr>
              <p:nvPr/>
            </p:nvSpPr>
            <p:spPr bwMode="auto">
              <a:xfrm>
                <a:off x="1929" y="1751"/>
                <a:ext cx="408" cy="181"/>
              </a:xfrm>
              <a:prstGeom prst="flowChartMagneticDisk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213" name="AutoShape 12"/>
              <p:cNvSpPr>
                <a:spLocks noChangeArrowheads="1"/>
              </p:cNvSpPr>
              <p:nvPr/>
            </p:nvSpPr>
            <p:spPr bwMode="auto">
              <a:xfrm>
                <a:off x="1883" y="1842"/>
                <a:ext cx="408" cy="181"/>
              </a:xfrm>
              <a:prstGeom prst="flowChartMagneticDisk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214" name="AutoShape 13"/>
              <p:cNvSpPr>
                <a:spLocks noChangeArrowheads="1"/>
              </p:cNvSpPr>
              <p:nvPr/>
            </p:nvSpPr>
            <p:spPr bwMode="auto">
              <a:xfrm>
                <a:off x="1837" y="1933"/>
                <a:ext cx="408" cy="181"/>
              </a:xfrm>
              <a:prstGeom prst="flowChartMagneticDisk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  <p:grpSp>
        <p:nvGrpSpPr>
          <p:cNvPr id="7172" name="Group 14"/>
          <p:cNvGrpSpPr>
            <a:grpSpLocks/>
          </p:cNvGrpSpPr>
          <p:nvPr/>
        </p:nvGrpSpPr>
        <p:grpSpPr bwMode="auto">
          <a:xfrm>
            <a:off x="5292725" y="2781300"/>
            <a:ext cx="2449513" cy="863600"/>
            <a:chOff x="3051" y="1298"/>
            <a:chExt cx="1543" cy="544"/>
          </a:xfrm>
        </p:grpSpPr>
        <p:pic>
          <p:nvPicPr>
            <p:cNvPr id="7201" name="Picture 15" descr="j029202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51" y="1351"/>
              <a:ext cx="511" cy="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202" name="Group 16"/>
            <p:cNvGrpSpPr>
              <a:grpSpLocks/>
            </p:cNvGrpSpPr>
            <p:nvPr/>
          </p:nvGrpSpPr>
          <p:grpSpPr bwMode="auto">
            <a:xfrm>
              <a:off x="3612" y="1298"/>
              <a:ext cx="982" cy="544"/>
              <a:chOff x="3334" y="1253"/>
              <a:chExt cx="907" cy="635"/>
            </a:xfrm>
          </p:grpSpPr>
          <p:sp>
            <p:nvSpPr>
              <p:cNvPr id="7203" name="AutoShape 17"/>
              <p:cNvSpPr>
                <a:spLocks noChangeArrowheads="1"/>
              </p:cNvSpPr>
              <p:nvPr/>
            </p:nvSpPr>
            <p:spPr bwMode="auto">
              <a:xfrm>
                <a:off x="3334" y="1253"/>
                <a:ext cx="907" cy="635"/>
              </a:xfrm>
              <a:prstGeom prst="foldedCorner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204" name="Rectangle 18"/>
              <p:cNvSpPr>
                <a:spLocks noChangeArrowheads="1"/>
              </p:cNvSpPr>
              <p:nvPr/>
            </p:nvSpPr>
            <p:spPr bwMode="auto">
              <a:xfrm>
                <a:off x="3334" y="1253"/>
                <a:ext cx="907" cy="6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</a:pPr>
                <a:r>
                  <a:rPr lang="en-US" altLang="ja-JP" sz="1600">
                    <a:latin typeface="Courier New" pitchFamily="49" charset="0"/>
                    <a:ea typeface="ＭＳ Ｐゴシック" charset="-128"/>
                  </a:rPr>
                  <a:t>qsub sim p1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altLang="ja-JP" sz="1600">
                    <a:latin typeface="Courier New" pitchFamily="49" charset="0"/>
                    <a:ea typeface="ＭＳ Ｐゴシック" charset="-128"/>
                  </a:rPr>
                  <a:t>qsub sim p2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altLang="ja-JP" sz="1600">
                    <a:latin typeface="Courier New" pitchFamily="49" charset="0"/>
                    <a:ea typeface="ＭＳ Ｐゴシック" charset="-128"/>
                  </a:rPr>
                  <a:t>qsub sim p3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altLang="ja-JP" sz="1600">
                    <a:latin typeface="Courier New" pitchFamily="49" charset="0"/>
                    <a:ea typeface="ＭＳ Ｐゴシック" charset="-128"/>
                  </a:rPr>
                  <a:t>...</a:t>
                </a:r>
              </a:p>
            </p:txBody>
          </p:sp>
        </p:grpSp>
      </p:grpSp>
      <p:grpSp>
        <p:nvGrpSpPr>
          <p:cNvPr id="7173" name="Group 19"/>
          <p:cNvGrpSpPr>
            <a:grpSpLocks/>
          </p:cNvGrpSpPr>
          <p:nvPr/>
        </p:nvGrpSpPr>
        <p:grpSpPr bwMode="auto">
          <a:xfrm>
            <a:off x="5292725" y="5302250"/>
            <a:ext cx="2263775" cy="722313"/>
            <a:chOff x="1973" y="2612"/>
            <a:chExt cx="1316" cy="455"/>
          </a:xfrm>
        </p:grpSpPr>
        <p:pic>
          <p:nvPicPr>
            <p:cNvPr id="7191" name="Picture 20" descr="j029202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73" y="2619"/>
              <a:ext cx="472" cy="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192" name="Group 21"/>
            <p:cNvGrpSpPr>
              <a:grpSpLocks/>
            </p:cNvGrpSpPr>
            <p:nvPr/>
          </p:nvGrpSpPr>
          <p:grpSpPr bwMode="auto">
            <a:xfrm>
              <a:off x="2472" y="2612"/>
              <a:ext cx="817" cy="455"/>
              <a:chOff x="1383" y="1660"/>
              <a:chExt cx="1000" cy="455"/>
            </a:xfrm>
          </p:grpSpPr>
          <p:sp>
            <p:nvSpPr>
              <p:cNvPr id="7193" name="AutoShape 22"/>
              <p:cNvSpPr>
                <a:spLocks noChangeArrowheads="1"/>
              </p:cNvSpPr>
              <p:nvPr/>
            </p:nvSpPr>
            <p:spPr bwMode="auto">
              <a:xfrm>
                <a:off x="1521" y="1661"/>
                <a:ext cx="408" cy="181"/>
              </a:xfrm>
              <a:prstGeom prst="flowChartMagneticDisk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94" name="AutoShape 23"/>
              <p:cNvSpPr>
                <a:spLocks noChangeArrowheads="1"/>
              </p:cNvSpPr>
              <p:nvPr/>
            </p:nvSpPr>
            <p:spPr bwMode="auto">
              <a:xfrm>
                <a:off x="1475" y="1752"/>
                <a:ext cx="408" cy="181"/>
              </a:xfrm>
              <a:prstGeom prst="flowChartMagneticDisk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95" name="AutoShape 24"/>
              <p:cNvSpPr>
                <a:spLocks noChangeArrowheads="1"/>
              </p:cNvSpPr>
              <p:nvPr/>
            </p:nvSpPr>
            <p:spPr bwMode="auto">
              <a:xfrm>
                <a:off x="1429" y="1843"/>
                <a:ext cx="408" cy="181"/>
              </a:xfrm>
              <a:prstGeom prst="flowChartMagneticDisk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96" name="AutoShape 25"/>
              <p:cNvSpPr>
                <a:spLocks noChangeArrowheads="1"/>
              </p:cNvSpPr>
              <p:nvPr/>
            </p:nvSpPr>
            <p:spPr bwMode="auto">
              <a:xfrm>
                <a:off x="1383" y="1934"/>
                <a:ext cx="408" cy="181"/>
              </a:xfrm>
              <a:prstGeom prst="flowChartMagneticDisk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97" name="AutoShape 26"/>
              <p:cNvSpPr>
                <a:spLocks noChangeArrowheads="1"/>
              </p:cNvSpPr>
              <p:nvPr/>
            </p:nvSpPr>
            <p:spPr bwMode="auto">
              <a:xfrm>
                <a:off x="1975" y="1660"/>
                <a:ext cx="408" cy="181"/>
              </a:xfrm>
              <a:prstGeom prst="flowChartMagneticDisk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98" name="AutoShape 27"/>
              <p:cNvSpPr>
                <a:spLocks noChangeArrowheads="1"/>
              </p:cNvSpPr>
              <p:nvPr/>
            </p:nvSpPr>
            <p:spPr bwMode="auto">
              <a:xfrm>
                <a:off x="1929" y="1751"/>
                <a:ext cx="408" cy="181"/>
              </a:xfrm>
              <a:prstGeom prst="flowChartMagneticDisk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99" name="AutoShape 28"/>
              <p:cNvSpPr>
                <a:spLocks noChangeArrowheads="1"/>
              </p:cNvSpPr>
              <p:nvPr/>
            </p:nvSpPr>
            <p:spPr bwMode="auto">
              <a:xfrm>
                <a:off x="1883" y="1842"/>
                <a:ext cx="408" cy="181"/>
              </a:xfrm>
              <a:prstGeom prst="flowChartMagneticDisk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200" name="AutoShape 29"/>
              <p:cNvSpPr>
                <a:spLocks noChangeArrowheads="1"/>
              </p:cNvSpPr>
              <p:nvPr/>
            </p:nvSpPr>
            <p:spPr bwMode="auto">
              <a:xfrm>
                <a:off x="1837" y="1933"/>
                <a:ext cx="408" cy="181"/>
              </a:xfrm>
              <a:prstGeom prst="flowChartMagneticDisk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  <p:sp>
        <p:nvSpPr>
          <p:cNvPr id="7174" name="AutoShape 30"/>
          <p:cNvSpPr>
            <a:spLocks noChangeArrowheads="1"/>
          </p:cNvSpPr>
          <p:nvPr/>
        </p:nvSpPr>
        <p:spPr bwMode="auto">
          <a:xfrm>
            <a:off x="3995738" y="3070225"/>
            <a:ext cx="701675" cy="358775"/>
          </a:xfrm>
          <a:prstGeom prst="rightArrow">
            <a:avLst>
              <a:gd name="adj1" fmla="val 50000"/>
              <a:gd name="adj2" fmla="val 4889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175" name="Rectangle 31"/>
          <p:cNvSpPr>
            <a:spLocks noChangeArrowheads="1"/>
          </p:cNvSpPr>
          <p:nvPr/>
        </p:nvSpPr>
        <p:spPr bwMode="auto">
          <a:xfrm>
            <a:off x="5426075" y="2420938"/>
            <a:ext cx="21828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2000" b="0">
                <a:solidFill>
                  <a:srgbClr val="996633"/>
                </a:solidFill>
                <a:ea typeface="ＭＳ Ｐゴシック" charset="-128"/>
              </a:rPr>
              <a:t>D: submit huge number of jobs</a:t>
            </a:r>
          </a:p>
        </p:txBody>
      </p:sp>
      <p:sp>
        <p:nvSpPr>
          <p:cNvPr id="7176" name="Rectangle 32"/>
          <p:cNvSpPr>
            <a:spLocks noChangeArrowheads="1"/>
          </p:cNvSpPr>
          <p:nvPr/>
        </p:nvSpPr>
        <p:spPr bwMode="auto">
          <a:xfrm>
            <a:off x="5332413" y="6165850"/>
            <a:ext cx="21828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2000" b="0">
                <a:solidFill>
                  <a:srgbClr val="3333CC"/>
                </a:solidFill>
                <a:ea typeface="ＭＳ Ｐゴシック" charset="-128"/>
              </a:rPr>
              <a:t>C: check huge size of output data</a:t>
            </a:r>
          </a:p>
        </p:txBody>
      </p:sp>
      <p:sp>
        <p:nvSpPr>
          <p:cNvPr id="7177" name="Rectangle 33"/>
          <p:cNvSpPr>
            <a:spLocks noChangeArrowheads="1"/>
          </p:cNvSpPr>
          <p:nvPr/>
        </p:nvSpPr>
        <p:spPr bwMode="auto">
          <a:xfrm>
            <a:off x="1187450" y="6165850"/>
            <a:ext cx="17287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2000" b="0">
                <a:solidFill>
                  <a:srgbClr val="CC0000"/>
                </a:solidFill>
                <a:ea typeface="ＭＳ Ｐゴシック" charset="-128"/>
              </a:rPr>
              <a:t>A: find the way to go next</a:t>
            </a:r>
          </a:p>
        </p:txBody>
      </p:sp>
      <p:grpSp>
        <p:nvGrpSpPr>
          <p:cNvPr id="7178" name="Group 34"/>
          <p:cNvGrpSpPr>
            <a:grpSpLocks/>
          </p:cNvGrpSpPr>
          <p:nvPr/>
        </p:nvGrpSpPr>
        <p:grpSpPr bwMode="auto">
          <a:xfrm>
            <a:off x="971550" y="4943475"/>
            <a:ext cx="2160588" cy="1125538"/>
            <a:chOff x="521" y="2478"/>
            <a:chExt cx="1361" cy="709"/>
          </a:xfrm>
        </p:grpSpPr>
        <p:pic>
          <p:nvPicPr>
            <p:cNvPr id="7184" name="Picture 35" descr="j029202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1" y="2711"/>
              <a:ext cx="511" cy="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185" name="Group 36"/>
            <p:cNvGrpSpPr>
              <a:grpSpLocks/>
            </p:cNvGrpSpPr>
            <p:nvPr/>
          </p:nvGrpSpPr>
          <p:grpSpPr bwMode="auto">
            <a:xfrm>
              <a:off x="1157" y="2643"/>
              <a:ext cx="725" cy="544"/>
              <a:chOff x="1191" y="2643"/>
              <a:chExt cx="725" cy="544"/>
            </a:xfrm>
          </p:grpSpPr>
          <p:pic>
            <p:nvPicPr>
              <p:cNvPr id="7189" name="Picture 37" descr="sf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191" y="2643"/>
                <a:ext cx="725" cy="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190" name="Rectangle 38"/>
              <p:cNvSpPr>
                <a:spLocks noChangeArrowheads="1"/>
              </p:cNvSpPr>
              <p:nvPr/>
            </p:nvSpPr>
            <p:spPr bwMode="auto">
              <a:xfrm>
                <a:off x="1191" y="2643"/>
                <a:ext cx="725" cy="54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7186" name="Rectangle 39"/>
            <p:cNvSpPr>
              <a:spLocks noChangeArrowheads="1"/>
            </p:cNvSpPr>
            <p:nvPr/>
          </p:nvSpPr>
          <p:spPr bwMode="auto">
            <a:xfrm rot="-1800000">
              <a:off x="521" y="2523"/>
              <a:ext cx="181" cy="18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 sz="2400"/>
                <a:t>?</a:t>
              </a:r>
            </a:p>
          </p:txBody>
        </p:sp>
        <p:sp>
          <p:nvSpPr>
            <p:cNvPr id="7187" name="Rectangle 40"/>
            <p:cNvSpPr>
              <a:spLocks noChangeArrowheads="1"/>
            </p:cNvSpPr>
            <p:nvPr/>
          </p:nvSpPr>
          <p:spPr bwMode="auto">
            <a:xfrm>
              <a:off x="703" y="2478"/>
              <a:ext cx="181" cy="18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 sz="2400"/>
                <a:t>?</a:t>
              </a:r>
            </a:p>
          </p:txBody>
        </p:sp>
        <p:sp>
          <p:nvSpPr>
            <p:cNvPr id="7188" name="Rectangle 41"/>
            <p:cNvSpPr>
              <a:spLocks noChangeArrowheads="1"/>
            </p:cNvSpPr>
            <p:nvPr/>
          </p:nvSpPr>
          <p:spPr bwMode="auto">
            <a:xfrm rot="1800000">
              <a:off x="839" y="2614"/>
              <a:ext cx="181" cy="18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 sz="2400"/>
                <a:t>?</a:t>
              </a:r>
            </a:p>
          </p:txBody>
        </p:sp>
      </p:grpSp>
      <p:sp>
        <p:nvSpPr>
          <p:cNvPr id="7179" name="Rectangle 42"/>
          <p:cNvSpPr>
            <a:spLocks noChangeArrowheads="1"/>
          </p:cNvSpPr>
          <p:nvPr/>
        </p:nvSpPr>
        <p:spPr bwMode="auto">
          <a:xfrm>
            <a:off x="1238250" y="2420938"/>
            <a:ext cx="17287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2000" b="0">
                <a:solidFill>
                  <a:srgbClr val="006600"/>
                </a:solidFill>
                <a:ea typeface="ＭＳ Ｐゴシック" charset="-128"/>
              </a:rPr>
              <a:t>P: create huge size of input data</a:t>
            </a:r>
          </a:p>
        </p:txBody>
      </p:sp>
      <p:sp>
        <p:nvSpPr>
          <p:cNvPr id="7180" name="AutoShape 43"/>
          <p:cNvSpPr>
            <a:spLocks noChangeArrowheads="1"/>
          </p:cNvSpPr>
          <p:nvPr/>
        </p:nvSpPr>
        <p:spPr bwMode="auto">
          <a:xfrm flipH="1">
            <a:off x="3995738" y="5448300"/>
            <a:ext cx="701675" cy="358775"/>
          </a:xfrm>
          <a:prstGeom prst="rightArrow">
            <a:avLst>
              <a:gd name="adj1" fmla="val 50000"/>
              <a:gd name="adj2" fmla="val 4889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181" name="AutoShape 44"/>
          <p:cNvSpPr>
            <a:spLocks noChangeArrowheads="1"/>
          </p:cNvSpPr>
          <p:nvPr/>
        </p:nvSpPr>
        <p:spPr bwMode="auto">
          <a:xfrm rot="5400000">
            <a:off x="6073775" y="4294188"/>
            <a:ext cx="701675" cy="358775"/>
          </a:xfrm>
          <a:prstGeom prst="rightArrow">
            <a:avLst>
              <a:gd name="adj1" fmla="val 50000"/>
              <a:gd name="adj2" fmla="val 4889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182" name="AutoShape 45"/>
          <p:cNvSpPr>
            <a:spLocks noChangeArrowheads="1"/>
          </p:cNvSpPr>
          <p:nvPr/>
        </p:nvSpPr>
        <p:spPr bwMode="auto">
          <a:xfrm rot="16200000" flipV="1">
            <a:off x="1751013" y="4294188"/>
            <a:ext cx="701675" cy="358775"/>
          </a:xfrm>
          <a:prstGeom prst="rightArrow">
            <a:avLst>
              <a:gd name="adj1" fmla="val 50000"/>
              <a:gd name="adj2" fmla="val 4889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183" name="Rectangle 55"/>
          <p:cNvSpPr>
            <a:spLocks noGrp="1" noChangeArrowheads="1"/>
          </p:cNvSpPr>
          <p:nvPr>
            <p:ph type="body" idx="1"/>
          </p:nvPr>
        </p:nvSpPr>
        <p:spPr>
          <a:xfrm>
            <a:off x="539750" y="1341438"/>
            <a:ext cx="8220075" cy="1366837"/>
          </a:xfrm>
          <a:noFill/>
        </p:spPr>
        <p:txBody>
          <a:bodyPr/>
          <a:lstStyle/>
          <a:p>
            <a:pPr eaLnBrk="1" hangingPunct="1"/>
            <a:r>
              <a:rPr lang="en-US" altLang="ja-JP" sz="2800" smtClean="0"/>
              <a:t>e.g. Ensemble-Based Data Assimilation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2800" smtClean="0"/>
              <a:t>	= repeated sim to find opt parameter</a:t>
            </a:r>
            <a:endParaRPr lang="en-US" altLang="ja-JP" sz="2800" baseline="30000" smtClean="0">
              <a:solidFill>
                <a:schemeClr val="folHlink"/>
              </a:solidFill>
              <a:sym typeface="Wingdings" pitchFamily="2" charset="2"/>
            </a:endParaRP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WPSE2012@Kobe, Feb. 29th</a:t>
            </a:r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Why DSL?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400" y="1124680"/>
            <a:ext cx="8076055" cy="5148262"/>
          </a:xfrm>
        </p:spPr>
        <p:txBody>
          <a:bodyPr/>
          <a:lstStyle/>
          <a:p>
            <a:r>
              <a:rPr lang="en-US" altLang="ja-JP" dirty="0" smtClean="0"/>
              <a:t>You</a:t>
            </a:r>
            <a:r>
              <a:rPr kumimoji="1" lang="en-US" altLang="ja-JP" dirty="0" smtClean="0"/>
              <a:t> can write in Perl or Ruby but…</a:t>
            </a:r>
            <a:br>
              <a:rPr kumimoji="1" lang="en-US" altLang="ja-JP" dirty="0" smtClean="0"/>
            </a:br>
            <a:r>
              <a:rPr lang="en-US" altLang="ja-JP" dirty="0" smtClean="0"/>
              <a:t>It is annoying to implement by yourself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Generating job scripts for a job scheduler</a:t>
            </a:r>
            <a:br>
              <a:rPr lang="en-US" altLang="ja-JP" dirty="0" smtClean="0"/>
            </a:br>
            <a:r>
              <a:rPr lang="en-US" altLang="ja-JP" dirty="0" smtClean="0"/>
              <a:t>(NQS, SGE, Torque, LSF, …)</a:t>
            </a:r>
          </a:p>
          <a:p>
            <a:pPr lvl="1"/>
            <a:r>
              <a:rPr lang="en-US" altLang="ja-JP" dirty="0"/>
              <a:t>Managing (plenty of) asynchronously running jobs’ states,</a:t>
            </a:r>
          </a:p>
          <a:p>
            <a:pPr lvl="1"/>
            <a:r>
              <a:rPr lang="en-US" altLang="ja-JP" dirty="0" smtClean="0"/>
              <a:t>Waiting for the jobs finishing,</a:t>
            </a:r>
          </a:p>
          <a:p>
            <a:pPr lvl="1"/>
            <a:r>
              <a:rPr lang="en-US" altLang="ja-JP" dirty="0" smtClean="0"/>
              <a:t>Preparing (plenty of) input files,</a:t>
            </a:r>
          </a:p>
          <a:p>
            <a:pPr lvl="1"/>
            <a:r>
              <a:rPr lang="en-US" altLang="ja-JP" dirty="0" smtClean="0"/>
              <a:t>Analyzing (plenty of) output files,</a:t>
            </a:r>
          </a:p>
          <a:p>
            <a:pPr lvl="1"/>
            <a:r>
              <a:rPr lang="en-US" altLang="ja-JP" dirty="0" smtClean="0"/>
              <a:t>Specifying and retrying aborted jobs, …</a:t>
            </a:r>
          </a:p>
          <a:p>
            <a:pPr marL="0" indent="0">
              <a:buNone/>
            </a:pPr>
            <a:r>
              <a:rPr lang="en-US" altLang="ja-JP" dirty="0" smtClean="0">
                <a:sym typeface="Wingdings" pitchFamily="2" charset="2"/>
              </a:rPr>
              <a:t> It is not difficult but </a:t>
            </a:r>
            <a:r>
              <a:rPr lang="en-US" altLang="ja-JP" dirty="0" smtClean="0">
                <a:solidFill>
                  <a:srgbClr val="FF0000"/>
                </a:solidFill>
                <a:sym typeface="Wingdings" pitchFamily="2" charset="2"/>
              </a:rPr>
              <a:t>annoying task.</a:t>
            </a:r>
            <a:endParaRPr lang="en-US" altLang="ja-JP" i="1" dirty="0" smtClean="0">
              <a:solidFill>
                <a:srgbClr val="FF0000"/>
              </a:solidFill>
            </a:endParaRPr>
          </a:p>
          <a:p>
            <a:pPr marL="914400" lvl="2" indent="0">
              <a:buNone/>
            </a:pPr>
            <a:endParaRPr lang="en-US" altLang="ja-JP" dirty="0" smtClean="0"/>
          </a:p>
          <a:p>
            <a:pPr lvl="1"/>
            <a:endParaRPr kumimoji="1" lang="en-US" altLang="ja-JP" dirty="0" smtClean="0"/>
          </a:p>
          <a:p>
            <a:pPr lvl="1"/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WPSE2012@Kobe, Feb. 29th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677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2800" smtClean="0"/>
              <a:t>Yet Another HPC Programming</a:t>
            </a:r>
            <a:br>
              <a:rPr lang="en-US" altLang="ja-JP" sz="2800" smtClean="0"/>
            </a:br>
            <a:r>
              <a:rPr lang="en-US" altLang="ja-JP" smtClean="0"/>
              <a:t>Goal=Automated PDCA Cycle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71550" y="2854325"/>
            <a:ext cx="2260600" cy="722313"/>
            <a:chOff x="930" y="1344"/>
            <a:chExt cx="1315" cy="455"/>
          </a:xfrm>
        </p:grpSpPr>
        <p:pic>
          <p:nvPicPr>
            <p:cNvPr id="8234" name="Picture 4" descr="j029202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30" y="1351"/>
              <a:ext cx="472" cy="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235" name="Group 5"/>
            <p:cNvGrpSpPr>
              <a:grpSpLocks/>
            </p:cNvGrpSpPr>
            <p:nvPr/>
          </p:nvGrpSpPr>
          <p:grpSpPr bwMode="auto">
            <a:xfrm>
              <a:off x="1428" y="1344"/>
              <a:ext cx="817" cy="455"/>
              <a:chOff x="1383" y="1660"/>
              <a:chExt cx="1000" cy="455"/>
            </a:xfrm>
          </p:grpSpPr>
          <p:sp>
            <p:nvSpPr>
              <p:cNvPr id="8236" name="AutoShape 6"/>
              <p:cNvSpPr>
                <a:spLocks noChangeArrowheads="1"/>
              </p:cNvSpPr>
              <p:nvPr/>
            </p:nvSpPr>
            <p:spPr bwMode="auto">
              <a:xfrm>
                <a:off x="1521" y="1661"/>
                <a:ext cx="408" cy="181"/>
              </a:xfrm>
              <a:prstGeom prst="flowChartMagneticDisk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8237" name="AutoShape 7"/>
              <p:cNvSpPr>
                <a:spLocks noChangeArrowheads="1"/>
              </p:cNvSpPr>
              <p:nvPr/>
            </p:nvSpPr>
            <p:spPr bwMode="auto">
              <a:xfrm>
                <a:off x="1475" y="1752"/>
                <a:ext cx="408" cy="181"/>
              </a:xfrm>
              <a:prstGeom prst="flowChartMagneticDisk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8238" name="AutoShape 8"/>
              <p:cNvSpPr>
                <a:spLocks noChangeArrowheads="1"/>
              </p:cNvSpPr>
              <p:nvPr/>
            </p:nvSpPr>
            <p:spPr bwMode="auto">
              <a:xfrm>
                <a:off x="1429" y="1843"/>
                <a:ext cx="408" cy="181"/>
              </a:xfrm>
              <a:prstGeom prst="flowChartMagneticDisk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8239" name="AutoShape 9"/>
              <p:cNvSpPr>
                <a:spLocks noChangeArrowheads="1"/>
              </p:cNvSpPr>
              <p:nvPr/>
            </p:nvSpPr>
            <p:spPr bwMode="auto">
              <a:xfrm>
                <a:off x="1383" y="1934"/>
                <a:ext cx="408" cy="181"/>
              </a:xfrm>
              <a:prstGeom prst="flowChartMagneticDisk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8240" name="AutoShape 10"/>
              <p:cNvSpPr>
                <a:spLocks noChangeArrowheads="1"/>
              </p:cNvSpPr>
              <p:nvPr/>
            </p:nvSpPr>
            <p:spPr bwMode="auto">
              <a:xfrm>
                <a:off x="1975" y="1660"/>
                <a:ext cx="408" cy="181"/>
              </a:xfrm>
              <a:prstGeom prst="flowChartMagneticDisk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8241" name="AutoShape 11"/>
              <p:cNvSpPr>
                <a:spLocks noChangeArrowheads="1"/>
              </p:cNvSpPr>
              <p:nvPr/>
            </p:nvSpPr>
            <p:spPr bwMode="auto">
              <a:xfrm>
                <a:off x="1929" y="1751"/>
                <a:ext cx="408" cy="181"/>
              </a:xfrm>
              <a:prstGeom prst="flowChartMagneticDisk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8242" name="AutoShape 12"/>
              <p:cNvSpPr>
                <a:spLocks noChangeArrowheads="1"/>
              </p:cNvSpPr>
              <p:nvPr/>
            </p:nvSpPr>
            <p:spPr bwMode="auto">
              <a:xfrm>
                <a:off x="1883" y="1842"/>
                <a:ext cx="408" cy="181"/>
              </a:xfrm>
              <a:prstGeom prst="flowChartMagneticDisk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8243" name="AutoShape 13"/>
              <p:cNvSpPr>
                <a:spLocks noChangeArrowheads="1"/>
              </p:cNvSpPr>
              <p:nvPr/>
            </p:nvSpPr>
            <p:spPr bwMode="auto">
              <a:xfrm>
                <a:off x="1837" y="1933"/>
                <a:ext cx="408" cy="181"/>
              </a:xfrm>
              <a:prstGeom prst="flowChartMagneticDisk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5292725" y="2781300"/>
            <a:ext cx="2449513" cy="863600"/>
            <a:chOff x="3051" y="1298"/>
            <a:chExt cx="1543" cy="544"/>
          </a:xfrm>
        </p:grpSpPr>
        <p:pic>
          <p:nvPicPr>
            <p:cNvPr id="8230" name="Picture 15" descr="j029202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51" y="1351"/>
              <a:ext cx="511" cy="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231" name="Group 16"/>
            <p:cNvGrpSpPr>
              <a:grpSpLocks/>
            </p:cNvGrpSpPr>
            <p:nvPr/>
          </p:nvGrpSpPr>
          <p:grpSpPr bwMode="auto">
            <a:xfrm>
              <a:off x="3612" y="1298"/>
              <a:ext cx="982" cy="544"/>
              <a:chOff x="3334" y="1253"/>
              <a:chExt cx="907" cy="635"/>
            </a:xfrm>
          </p:grpSpPr>
          <p:sp>
            <p:nvSpPr>
              <p:cNvPr id="8232" name="AutoShape 17"/>
              <p:cNvSpPr>
                <a:spLocks noChangeArrowheads="1"/>
              </p:cNvSpPr>
              <p:nvPr/>
            </p:nvSpPr>
            <p:spPr bwMode="auto">
              <a:xfrm>
                <a:off x="3334" y="1253"/>
                <a:ext cx="907" cy="635"/>
              </a:xfrm>
              <a:prstGeom prst="foldedCorner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8233" name="Rectangle 18"/>
              <p:cNvSpPr>
                <a:spLocks noChangeArrowheads="1"/>
              </p:cNvSpPr>
              <p:nvPr/>
            </p:nvSpPr>
            <p:spPr bwMode="auto">
              <a:xfrm>
                <a:off x="3334" y="1253"/>
                <a:ext cx="907" cy="6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</a:pPr>
                <a:r>
                  <a:rPr lang="en-US" altLang="ja-JP" sz="1600">
                    <a:latin typeface="Courier New" pitchFamily="49" charset="0"/>
                    <a:ea typeface="ＭＳ Ｐゴシック" charset="-128"/>
                  </a:rPr>
                  <a:t>qsub sim p1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altLang="ja-JP" sz="1600">
                    <a:latin typeface="Courier New" pitchFamily="49" charset="0"/>
                    <a:ea typeface="ＭＳ Ｐゴシック" charset="-128"/>
                  </a:rPr>
                  <a:t>qsub sim p2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altLang="ja-JP" sz="1600">
                    <a:latin typeface="Courier New" pitchFamily="49" charset="0"/>
                    <a:ea typeface="ＭＳ Ｐゴシック" charset="-128"/>
                  </a:rPr>
                  <a:t>qsub sim p3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altLang="ja-JP" sz="1600">
                    <a:latin typeface="Courier New" pitchFamily="49" charset="0"/>
                    <a:ea typeface="ＭＳ Ｐゴシック" charset="-128"/>
                  </a:rPr>
                  <a:t>...</a:t>
                </a:r>
              </a:p>
            </p:txBody>
          </p:sp>
        </p:grp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5292725" y="5302250"/>
            <a:ext cx="2263775" cy="722313"/>
            <a:chOff x="1973" y="2612"/>
            <a:chExt cx="1316" cy="455"/>
          </a:xfrm>
        </p:grpSpPr>
        <p:pic>
          <p:nvPicPr>
            <p:cNvPr id="8220" name="Picture 20" descr="j029202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73" y="2619"/>
              <a:ext cx="472" cy="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221" name="Group 21"/>
            <p:cNvGrpSpPr>
              <a:grpSpLocks/>
            </p:cNvGrpSpPr>
            <p:nvPr/>
          </p:nvGrpSpPr>
          <p:grpSpPr bwMode="auto">
            <a:xfrm>
              <a:off x="2472" y="2612"/>
              <a:ext cx="817" cy="455"/>
              <a:chOff x="1383" y="1660"/>
              <a:chExt cx="1000" cy="455"/>
            </a:xfrm>
          </p:grpSpPr>
          <p:sp>
            <p:nvSpPr>
              <p:cNvPr id="8222" name="AutoShape 22"/>
              <p:cNvSpPr>
                <a:spLocks noChangeArrowheads="1"/>
              </p:cNvSpPr>
              <p:nvPr/>
            </p:nvSpPr>
            <p:spPr bwMode="auto">
              <a:xfrm>
                <a:off x="1521" y="1661"/>
                <a:ext cx="408" cy="181"/>
              </a:xfrm>
              <a:prstGeom prst="flowChartMagneticDisk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8223" name="AutoShape 23"/>
              <p:cNvSpPr>
                <a:spLocks noChangeArrowheads="1"/>
              </p:cNvSpPr>
              <p:nvPr/>
            </p:nvSpPr>
            <p:spPr bwMode="auto">
              <a:xfrm>
                <a:off x="1475" y="1752"/>
                <a:ext cx="408" cy="181"/>
              </a:xfrm>
              <a:prstGeom prst="flowChartMagneticDisk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8224" name="AutoShape 24"/>
              <p:cNvSpPr>
                <a:spLocks noChangeArrowheads="1"/>
              </p:cNvSpPr>
              <p:nvPr/>
            </p:nvSpPr>
            <p:spPr bwMode="auto">
              <a:xfrm>
                <a:off x="1429" y="1843"/>
                <a:ext cx="408" cy="181"/>
              </a:xfrm>
              <a:prstGeom prst="flowChartMagneticDisk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8225" name="AutoShape 25"/>
              <p:cNvSpPr>
                <a:spLocks noChangeArrowheads="1"/>
              </p:cNvSpPr>
              <p:nvPr/>
            </p:nvSpPr>
            <p:spPr bwMode="auto">
              <a:xfrm>
                <a:off x="1383" y="1934"/>
                <a:ext cx="408" cy="181"/>
              </a:xfrm>
              <a:prstGeom prst="flowChartMagneticDisk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8226" name="AutoShape 26"/>
              <p:cNvSpPr>
                <a:spLocks noChangeArrowheads="1"/>
              </p:cNvSpPr>
              <p:nvPr/>
            </p:nvSpPr>
            <p:spPr bwMode="auto">
              <a:xfrm>
                <a:off x="1975" y="1660"/>
                <a:ext cx="408" cy="181"/>
              </a:xfrm>
              <a:prstGeom prst="flowChartMagneticDisk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8227" name="AutoShape 27"/>
              <p:cNvSpPr>
                <a:spLocks noChangeArrowheads="1"/>
              </p:cNvSpPr>
              <p:nvPr/>
            </p:nvSpPr>
            <p:spPr bwMode="auto">
              <a:xfrm>
                <a:off x="1929" y="1751"/>
                <a:ext cx="408" cy="181"/>
              </a:xfrm>
              <a:prstGeom prst="flowChartMagneticDisk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8228" name="AutoShape 28"/>
              <p:cNvSpPr>
                <a:spLocks noChangeArrowheads="1"/>
              </p:cNvSpPr>
              <p:nvPr/>
            </p:nvSpPr>
            <p:spPr bwMode="auto">
              <a:xfrm>
                <a:off x="1883" y="1842"/>
                <a:ext cx="408" cy="181"/>
              </a:xfrm>
              <a:prstGeom prst="flowChartMagneticDisk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8229" name="AutoShape 29"/>
              <p:cNvSpPr>
                <a:spLocks noChangeArrowheads="1"/>
              </p:cNvSpPr>
              <p:nvPr/>
            </p:nvSpPr>
            <p:spPr bwMode="auto">
              <a:xfrm>
                <a:off x="1837" y="1933"/>
                <a:ext cx="408" cy="181"/>
              </a:xfrm>
              <a:prstGeom prst="flowChartMagneticDisk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  <p:sp>
        <p:nvSpPr>
          <p:cNvPr id="8198" name="AutoShape 30"/>
          <p:cNvSpPr>
            <a:spLocks noChangeArrowheads="1"/>
          </p:cNvSpPr>
          <p:nvPr/>
        </p:nvSpPr>
        <p:spPr bwMode="auto">
          <a:xfrm>
            <a:off x="3995738" y="3070225"/>
            <a:ext cx="701675" cy="358775"/>
          </a:xfrm>
          <a:prstGeom prst="rightArrow">
            <a:avLst>
              <a:gd name="adj1" fmla="val 50000"/>
              <a:gd name="adj2" fmla="val 4889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199" name="Rectangle 31"/>
          <p:cNvSpPr>
            <a:spLocks noChangeArrowheads="1"/>
          </p:cNvSpPr>
          <p:nvPr/>
        </p:nvSpPr>
        <p:spPr bwMode="auto">
          <a:xfrm>
            <a:off x="5426075" y="2420938"/>
            <a:ext cx="21828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2000" b="0">
                <a:solidFill>
                  <a:srgbClr val="996633"/>
                </a:solidFill>
                <a:ea typeface="ＭＳ Ｐゴシック" charset="-128"/>
              </a:rPr>
              <a:t>D: submit huge number of jobs</a:t>
            </a:r>
          </a:p>
        </p:txBody>
      </p:sp>
      <p:sp>
        <p:nvSpPr>
          <p:cNvPr id="8200" name="Rectangle 32"/>
          <p:cNvSpPr>
            <a:spLocks noChangeArrowheads="1"/>
          </p:cNvSpPr>
          <p:nvPr/>
        </p:nvSpPr>
        <p:spPr bwMode="auto">
          <a:xfrm>
            <a:off x="5332413" y="6165850"/>
            <a:ext cx="21828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2000" b="0">
                <a:solidFill>
                  <a:srgbClr val="3333CC"/>
                </a:solidFill>
                <a:ea typeface="ＭＳ Ｐゴシック" charset="-128"/>
              </a:rPr>
              <a:t>C: check huge size of output data</a:t>
            </a:r>
          </a:p>
        </p:txBody>
      </p:sp>
      <p:sp>
        <p:nvSpPr>
          <p:cNvPr id="8201" name="Rectangle 33"/>
          <p:cNvSpPr>
            <a:spLocks noChangeArrowheads="1"/>
          </p:cNvSpPr>
          <p:nvPr/>
        </p:nvSpPr>
        <p:spPr bwMode="auto">
          <a:xfrm>
            <a:off x="1187450" y="6165850"/>
            <a:ext cx="17287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2000" b="0">
                <a:solidFill>
                  <a:srgbClr val="CC0000"/>
                </a:solidFill>
                <a:ea typeface="ＭＳ Ｐゴシック" charset="-128"/>
              </a:rPr>
              <a:t>A: find the way to go next</a:t>
            </a:r>
          </a:p>
        </p:txBody>
      </p:sp>
      <p:grpSp>
        <p:nvGrpSpPr>
          <p:cNvPr id="8" name="Group 34"/>
          <p:cNvGrpSpPr>
            <a:grpSpLocks/>
          </p:cNvGrpSpPr>
          <p:nvPr/>
        </p:nvGrpSpPr>
        <p:grpSpPr bwMode="auto">
          <a:xfrm>
            <a:off x="971550" y="4943475"/>
            <a:ext cx="2160588" cy="1125538"/>
            <a:chOff x="521" y="2478"/>
            <a:chExt cx="1361" cy="709"/>
          </a:xfrm>
        </p:grpSpPr>
        <p:pic>
          <p:nvPicPr>
            <p:cNvPr id="8213" name="Picture 35" descr="j029202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1" y="2711"/>
              <a:ext cx="511" cy="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214" name="Group 36"/>
            <p:cNvGrpSpPr>
              <a:grpSpLocks/>
            </p:cNvGrpSpPr>
            <p:nvPr/>
          </p:nvGrpSpPr>
          <p:grpSpPr bwMode="auto">
            <a:xfrm>
              <a:off x="1157" y="2643"/>
              <a:ext cx="725" cy="544"/>
              <a:chOff x="1191" y="2643"/>
              <a:chExt cx="725" cy="544"/>
            </a:xfrm>
          </p:grpSpPr>
          <p:pic>
            <p:nvPicPr>
              <p:cNvPr id="8218" name="Picture 37" descr="sf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191" y="2643"/>
                <a:ext cx="725" cy="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219" name="Rectangle 38"/>
              <p:cNvSpPr>
                <a:spLocks noChangeArrowheads="1"/>
              </p:cNvSpPr>
              <p:nvPr/>
            </p:nvSpPr>
            <p:spPr bwMode="auto">
              <a:xfrm>
                <a:off x="1191" y="2643"/>
                <a:ext cx="725" cy="54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8215" name="Rectangle 39"/>
            <p:cNvSpPr>
              <a:spLocks noChangeArrowheads="1"/>
            </p:cNvSpPr>
            <p:nvPr/>
          </p:nvSpPr>
          <p:spPr bwMode="auto">
            <a:xfrm rot="-1800000">
              <a:off x="521" y="2523"/>
              <a:ext cx="181" cy="18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 sz="2400"/>
                <a:t>?</a:t>
              </a:r>
            </a:p>
          </p:txBody>
        </p:sp>
        <p:sp>
          <p:nvSpPr>
            <p:cNvPr id="8216" name="Rectangle 40"/>
            <p:cNvSpPr>
              <a:spLocks noChangeArrowheads="1"/>
            </p:cNvSpPr>
            <p:nvPr/>
          </p:nvSpPr>
          <p:spPr bwMode="auto">
            <a:xfrm>
              <a:off x="703" y="2478"/>
              <a:ext cx="181" cy="18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 sz="2400"/>
                <a:t>?</a:t>
              </a:r>
            </a:p>
          </p:txBody>
        </p:sp>
        <p:sp>
          <p:nvSpPr>
            <p:cNvPr id="8217" name="Rectangle 41"/>
            <p:cNvSpPr>
              <a:spLocks noChangeArrowheads="1"/>
            </p:cNvSpPr>
            <p:nvPr/>
          </p:nvSpPr>
          <p:spPr bwMode="auto">
            <a:xfrm rot="1800000">
              <a:off x="839" y="2614"/>
              <a:ext cx="181" cy="18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 sz="2400"/>
                <a:t>?</a:t>
              </a:r>
            </a:p>
          </p:txBody>
        </p:sp>
      </p:grpSp>
      <p:sp>
        <p:nvSpPr>
          <p:cNvPr id="8203" name="Rectangle 42"/>
          <p:cNvSpPr>
            <a:spLocks noChangeArrowheads="1"/>
          </p:cNvSpPr>
          <p:nvPr/>
        </p:nvSpPr>
        <p:spPr bwMode="auto">
          <a:xfrm>
            <a:off x="1238250" y="2420938"/>
            <a:ext cx="17287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2000" b="0">
                <a:solidFill>
                  <a:srgbClr val="006600"/>
                </a:solidFill>
                <a:ea typeface="ＭＳ Ｐゴシック" charset="-128"/>
              </a:rPr>
              <a:t>P: create huge size of input data</a:t>
            </a:r>
          </a:p>
        </p:txBody>
      </p:sp>
      <p:sp>
        <p:nvSpPr>
          <p:cNvPr id="8204" name="AutoShape 43"/>
          <p:cNvSpPr>
            <a:spLocks noChangeArrowheads="1"/>
          </p:cNvSpPr>
          <p:nvPr/>
        </p:nvSpPr>
        <p:spPr bwMode="auto">
          <a:xfrm flipH="1">
            <a:off x="3995738" y="5448300"/>
            <a:ext cx="701675" cy="358775"/>
          </a:xfrm>
          <a:prstGeom prst="rightArrow">
            <a:avLst>
              <a:gd name="adj1" fmla="val 50000"/>
              <a:gd name="adj2" fmla="val 4889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205" name="AutoShape 44"/>
          <p:cNvSpPr>
            <a:spLocks noChangeArrowheads="1"/>
          </p:cNvSpPr>
          <p:nvPr/>
        </p:nvSpPr>
        <p:spPr bwMode="auto">
          <a:xfrm rot="5400000">
            <a:off x="6073775" y="4294188"/>
            <a:ext cx="701675" cy="358775"/>
          </a:xfrm>
          <a:prstGeom prst="rightArrow">
            <a:avLst>
              <a:gd name="adj1" fmla="val 50000"/>
              <a:gd name="adj2" fmla="val 4889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206" name="AutoShape 45"/>
          <p:cNvSpPr>
            <a:spLocks noChangeArrowheads="1"/>
          </p:cNvSpPr>
          <p:nvPr/>
        </p:nvSpPr>
        <p:spPr bwMode="auto">
          <a:xfrm rot="16200000" flipV="1">
            <a:off x="1751013" y="4294188"/>
            <a:ext cx="701675" cy="358775"/>
          </a:xfrm>
          <a:prstGeom prst="rightArrow">
            <a:avLst>
              <a:gd name="adj1" fmla="val 50000"/>
              <a:gd name="adj2" fmla="val 4889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69038" name="AutoShape 46"/>
          <p:cNvSpPr>
            <a:spLocks noChangeArrowheads="1"/>
          </p:cNvSpPr>
          <p:nvPr/>
        </p:nvSpPr>
        <p:spPr bwMode="auto">
          <a:xfrm>
            <a:off x="5003800" y="5302250"/>
            <a:ext cx="3168650" cy="576263"/>
          </a:xfrm>
          <a:prstGeom prst="foldedCorner">
            <a:avLst>
              <a:gd name="adj" fmla="val 14028"/>
            </a:avLst>
          </a:prstGeom>
          <a:solidFill>
            <a:srgbClr val="CCE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ja-JP">
                <a:latin typeface="Courier New" pitchFamily="49" charset="0"/>
              </a:rPr>
              <a:t>@eval=</a:t>
            </a:r>
          </a:p>
          <a:p>
            <a:r>
              <a:rPr lang="en-US" altLang="ja-JP">
                <a:latin typeface="Courier New" pitchFamily="49" charset="0"/>
              </a:rPr>
              <a:t>  evaluate(@results)</a:t>
            </a:r>
          </a:p>
        </p:txBody>
      </p:sp>
      <p:sp>
        <p:nvSpPr>
          <p:cNvPr id="469039" name="AutoShape 47"/>
          <p:cNvSpPr>
            <a:spLocks noChangeArrowheads="1"/>
          </p:cNvSpPr>
          <p:nvPr/>
        </p:nvSpPr>
        <p:spPr bwMode="auto">
          <a:xfrm>
            <a:off x="539750" y="2925763"/>
            <a:ext cx="3168650" cy="576262"/>
          </a:xfrm>
          <a:prstGeom prst="foldedCorner">
            <a:avLst>
              <a:gd name="adj" fmla="val 14028"/>
            </a:avLst>
          </a:prstGeom>
          <a:solidFill>
            <a:srgbClr val="99FF66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ja-JP">
                <a:latin typeface="Courier New" pitchFamily="49" charset="0"/>
              </a:rPr>
              <a:t>@params=</a:t>
            </a:r>
          </a:p>
          <a:p>
            <a:r>
              <a:rPr lang="en-US" altLang="ja-JP">
                <a:latin typeface="Courier New" pitchFamily="49" charset="0"/>
              </a:rPr>
              <a:t>  create_param(@space)</a:t>
            </a:r>
          </a:p>
        </p:txBody>
      </p:sp>
      <p:sp>
        <p:nvSpPr>
          <p:cNvPr id="469040" name="AutoShape 48"/>
          <p:cNvSpPr>
            <a:spLocks noChangeArrowheads="1"/>
          </p:cNvSpPr>
          <p:nvPr/>
        </p:nvSpPr>
        <p:spPr bwMode="auto">
          <a:xfrm>
            <a:off x="539750" y="5302250"/>
            <a:ext cx="3168650" cy="576263"/>
          </a:xfrm>
          <a:prstGeom prst="foldedCorner">
            <a:avLst>
              <a:gd name="adj" fmla="val 14028"/>
            </a:avLst>
          </a:prstGeom>
          <a:solidFill>
            <a:srgbClr val="FFCC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ja-JP">
                <a:latin typeface="Courier New" pitchFamily="49" charset="0"/>
              </a:rPr>
              <a:t>@space=</a:t>
            </a:r>
          </a:p>
          <a:p>
            <a:r>
              <a:rPr lang="en-US" altLang="ja-JP">
                <a:latin typeface="Courier New" pitchFamily="49" charset="0"/>
              </a:rPr>
              <a:t>  explore(@results)</a:t>
            </a:r>
          </a:p>
        </p:txBody>
      </p:sp>
      <p:sp>
        <p:nvSpPr>
          <p:cNvPr id="469041" name="AutoShape 49"/>
          <p:cNvSpPr>
            <a:spLocks noChangeArrowheads="1"/>
          </p:cNvSpPr>
          <p:nvPr/>
        </p:nvSpPr>
        <p:spPr bwMode="auto">
          <a:xfrm>
            <a:off x="2700338" y="3644900"/>
            <a:ext cx="3168650" cy="1513682"/>
          </a:xfrm>
          <a:prstGeom prst="foldedCorner">
            <a:avLst>
              <a:gd name="adj" fmla="val 14028"/>
            </a:avLst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t"/>
          <a:lstStyle/>
          <a:p>
            <a:r>
              <a:rPr lang="en-US" altLang="ja-JP" sz="1600" dirty="0">
                <a:latin typeface="Courier New" pitchFamily="49" charset="0"/>
              </a:rPr>
              <a:t>%</a:t>
            </a:r>
            <a:r>
              <a:rPr lang="en-US" altLang="ja-JP" sz="1600" dirty="0" err="1">
                <a:latin typeface="Courier New" pitchFamily="49" charset="0"/>
              </a:rPr>
              <a:t>myPDCA</a:t>
            </a:r>
            <a:r>
              <a:rPr lang="en-US" altLang="ja-JP" sz="1600" dirty="0">
                <a:latin typeface="Courier New" pitchFamily="49" charset="0"/>
              </a:rPr>
              <a:t> = (</a:t>
            </a:r>
          </a:p>
          <a:p>
            <a:r>
              <a:rPr lang="en-US" altLang="ja-JP" sz="1600" dirty="0">
                <a:latin typeface="Courier New" pitchFamily="49" charset="0"/>
              </a:rPr>
              <a:t>  </a:t>
            </a:r>
            <a:r>
              <a:rPr lang="en-US" altLang="ja-JP" sz="1600" dirty="0" err="1">
                <a:latin typeface="Courier New" pitchFamily="49" charset="0"/>
              </a:rPr>
              <a:t>init_state</a:t>
            </a:r>
            <a:r>
              <a:rPr lang="en-US" altLang="ja-JP" sz="1600" dirty="0">
                <a:latin typeface="Courier New" pitchFamily="49" charset="0"/>
              </a:rPr>
              <a:t> =&gt; …,</a:t>
            </a:r>
          </a:p>
          <a:p>
            <a:r>
              <a:rPr lang="en-US" altLang="ja-JP" sz="1600" dirty="0">
                <a:latin typeface="Courier New" pitchFamily="49" charset="0"/>
              </a:rPr>
              <a:t>  </a:t>
            </a:r>
            <a:r>
              <a:rPr lang="en-US" altLang="ja-JP" sz="1600" dirty="0" err="1">
                <a:latin typeface="Courier New" pitchFamily="49" charset="0"/>
              </a:rPr>
              <a:t>exec_file</a:t>
            </a:r>
            <a:r>
              <a:rPr lang="en-US" altLang="ja-JP" sz="1600" dirty="0">
                <a:latin typeface="Courier New" pitchFamily="49" charset="0"/>
              </a:rPr>
              <a:t> =&gt; …,</a:t>
            </a:r>
          </a:p>
          <a:p>
            <a:r>
              <a:rPr lang="en-US" altLang="ja-JP" sz="1600" dirty="0">
                <a:latin typeface="Courier New" pitchFamily="49" charset="0"/>
              </a:rPr>
              <a:t>  evaluate =&gt; …,</a:t>
            </a:r>
          </a:p>
          <a:p>
            <a:r>
              <a:rPr lang="en-US" altLang="ja-JP" sz="1600" dirty="0">
                <a:latin typeface="Courier New" pitchFamily="49" charset="0"/>
              </a:rPr>
              <a:t>  explore =&gt; …</a:t>
            </a:r>
          </a:p>
          <a:p>
            <a:r>
              <a:rPr lang="en-US" altLang="ja-JP" sz="1600" dirty="0">
                <a:latin typeface="Courier New" pitchFamily="49" charset="0"/>
              </a:rPr>
              <a:t>);</a:t>
            </a:r>
          </a:p>
        </p:txBody>
      </p:sp>
      <p:sp>
        <p:nvSpPr>
          <p:cNvPr id="469042" name="AutoShape 50"/>
          <p:cNvSpPr>
            <a:spLocks noChangeArrowheads="1"/>
          </p:cNvSpPr>
          <p:nvPr/>
        </p:nvSpPr>
        <p:spPr bwMode="auto">
          <a:xfrm>
            <a:off x="5003800" y="2925763"/>
            <a:ext cx="3168650" cy="576262"/>
          </a:xfrm>
          <a:prstGeom prst="foldedCorner">
            <a:avLst>
              <a:gd name="adj" fmla="val 14028"/>
            </a:avLst>
          </a:prstGeom>
          <a:solidFill>
            <a:srgbClr val="FFFF66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ja-JP">
                <a:latin typeface="Courier New" pitchFamily="49" charset="0"/>
              </a:rPr>
              <a:t>@results=</a:t>
            </a:r>
          </a:p>
          <a:p>
            <a:r>
              <a:rPr lang="en-US" altLang="ja-JP">
                <a:latin typeface="Courier New" pitchFamily="49" charset="0"/>
              </a:rPr>
              <a:t>  submit($job,@params)</a:t>
            </a:r>
            <a:endParaRPr lang="ja-JP" altLang="en-US"/>
          </a:p>
        </p:txBody>
      </p:sp>
      <p:sp>
        <p:nvSpPr>
          <p:cNvPr id="8212" name="Rectangle 51"/>
          <p:cNvSpPr>
            <a:spLocks noGrp="1" noChangeArrowheads="1"/>
          </p:cNvSpPr>
          <p:nvPr>
            <p:ph type="body" idx="1"/>
          </p:nvPr>
        </p:nvSpPr>
        <p:spPr>
          <a:xfrm>
            <a:off x="539750" y="1341438"/>
            <a:ext cx="8220075" cy="1366837"/>
          </a:xfrm>
          <a:noFill/>
        </p:spPr>
        <p:txBody>
          <a:bodyPr/>
          <a:lstStyle/>
          <a:p>
            <a:pPr eaLnBrk="1" hangingPunct="1"/>
            <a:r>
              <a:rPr lang="en-US" altLang="ja-JP" sz="2800" smtClean="0"/>
              <a:t>e.g. Ensemble-Based Data Assimilation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2800" smtClean="0"/>
              <a:t>	= repeated sim to find opt parameter</a:t>
            </a:r>
            <a:endParaRPr lang="en-US" altLang="ja-JP" sz="2800" baseline="30000" smtClean="0">
              <a:solidFill>
                <a:schemeClr val="folHlink"/>
              </a:solidFill>
              <a:sym typeface="Wingdings" pitchFamily="2" charset="2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WPSE2012@Kobe, Feb. 29th</a:t>
            </a:r>
            <a:endParaRPr lang="en-US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69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69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69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69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0.23629 0.1891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690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0" y="94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07407E-6 L -0.25157 0.187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69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00" y="94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6 L -0.25105 -0.1576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69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00" y="-79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0.2349 -0.1562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69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0" y="-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469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9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469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9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469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9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469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469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9038" grpId="0" animBg="1"/>
      <p:bldP spid="469038" grpId="1" animBg="1"/>
      <p:bldP spid="469038" grpId="2" animBg="1"/>
      <p:bldP spid="469039" grpId="0" animBg="1"/>
      <p:bldP spid="469039" grpId="1" animBg="1"/>
      <p:bldP spid="469039" grpId="2" animBg="1"/>
      <p:bldP spid="469040" grpId="0" animBg="1"/>
      <p:bldP spid="469040" grpId="1" animBg="1"/>
      <p:bldP spid="469040" grpId="2" animBg="1"/>
      <p:bldP spid="469041" grpId="0" animBg="1"/>
      <p:bldP spid="469042" grpId="0" animBg="1"/>
      <p:bldP spid="469042" grpId="1" animBg="1"/>
      <p:bldP spid="469042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What is Xcrypt?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A </a:t>
            </a:r>
            <a:r>
              <a:rPr kumimoji="1" lang="en-US" altLang="ja-JP" dirty="0" smtClean="0">
                <a:solidFill>
                  <a:srgbClr val="FF0000"/>
                </a:solidFill>
              </a:rPr>
              <a:t>job-level parallel script language </a:t>
            </a:r>
            <a:r>
              <a:rPr kumimoji="1" lang="en-US" altLang="ja-JP" dirty="0" smtClean="0"/>
              <a:t>that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>release you from various annoying tasks.</a:t>
            </a:r>
          </a:p>
          <a:p>
            <a:pPr lvl="1"/>
            <a:r>
              <a:rPr lang="en-US" altLang="ja-JP" dirty="0" smtClean="0"/>
              <a:t>Generates job scripts</a:t>
            </a:r>
          </a:p>
          <a:p>
            <a:pPr lvl="2"/>
            <a:r>
              <a:rPr lang="en-US" altLang="ja-JP" dirty="0" smtClean="0"/>
              <a:t>You need not care about differences among various batch schedulers</a:t>
            </a:r>
            <a:br>
              <a:rPr lang="en-US" altLang="ja-JP" dirty="0" smtClean="0"/>
            </a:br>
            <a:r>
              <a:rPr lang="en-US" altLang="ja-JP" dirty="0" smtClean="0"/>
              <a:t>(NQS, Condor, Torque, …)</a:t>
            </a:r>
          </a:p>
          <a:p>
            <a:pPr lvl="1"/>
            <a:r>
              <a:rPr lang="en-US" altLang="ja-JP" dirty="0" smtClean="0"/>
              <a:t>Provides simple interfaces for submitting and waiting for (plenty of) jobs</a:t>
            </a:r>
          </a:p>
          <a:p>
            <a:r>
              <a:rPr lang="en-US" altLang="ja-JP" dirty="0" smtClean="0"/>
              <a:t>Xcrypt is extensible</a:t>
            </a:r>
          </a:p>
          <a:p>
            <a:pPr lvl="1"/>
            <a:r>
              <a:rPr lang="en-US" altLang="ja-JP" dirty="0" smtClean="0"/>
              <a:t>Expert users can add various features to Xcrypt as </a:t>
            </a:r>
            <a:r>
              <a:rPr lang="en-US" altLang="ja-JP" dirty="0" smtClean="0">
                <a:solidFill>
                  <a:srgbClr val="FF0000"/>
                </a:solidFill>
              </a:rPr>
              <a:t>modules</a:t>
            </a:r>
          </a:p>
          <a:p>
            <a:pPr lvl="1"/>
            <a:endParaRPr lang="en-US" altLang="ja-JP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WPSE2012@Kobe, Feb. 29th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2945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Xcrypt</a:t>
            </a:r>
            <a:r>
              <a:rPr lang="en-US" altLang="ja-JP" dirty="0"/>
              <a:t> P</a:t>
            </a:r>
            <a:r>
              <a:rPr lang="en-US" altLang="ja-JP" dirty="0" smtClean="0"/>
              <a:t>rogramming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400" y="1350170"/>
            <a:ext cx="8281150" cy="5148262"/>
          </a:xfrm>
        </p:spPr>
        <p:txBody>
          <a:bodyPr/>
          <a:lstStyle/>
          <a:p>
            <a:r>
              <a:rPr kumimoji="1" lang="en-US" altLang="ja-JP" dirty="0" smtClean="0"/>
              <a:t>(Almost) Perl + Libraries + Runtime</a:t>
            </a:r>
          </a:p>
          <a:p>
            <a:pPr lvl="1"/>
            <a:r>
              <a:rPr lang="en-US" altLang="ja-JP" dirty="0" smtClean="0"/>
              <a:t>Xcrypt on other script languages</a:t>
            </a:r>
            <a:br>
              <a:rPr lang="en-US" altLang="ja-JP" dirty="0" smtClean="0"/>
            </a:br>
            <a:r>
              <a:rPr lang="en-US" altLang="ja-JP" dirty="0" smtClean="0"/>
              <a:t>(Ruby, Python, Lisp, … ) is under development</a:t>
            </a:r>
            <a:endParaRPr kumimoji="1" lang="en-US" altLang="ja-JP" dirty="0" smtClean="0"/>
          </a:p>
          <a:p>
            <a:r>
              <a:rPr lang="en-US" altLang="ja-JP" dirty="0" smtClean="0"/>
              <a:t>Job execution interfaces</a:t>
            </a:r>
          </a:p>
          <a:p>
            <a:pPr lvl="1"/>
            <a:r>
              <a:rPr kumimoji="1" lang="en-US" altLang="ja-JP" dirty="0" smtClean="0"/>
              <a:t>Job object creation: </a:t>
            </a:r>
            <a:r>
              <a:rPr lang="en-US" altLang="ja-JP" sz="2000" dirty="0" smtClean="0">
                <a:solidFill>
                  <a:srgbClr val="FF0000"/>
                </a:solidFill>
              </a:rPr>
              <a:t>@jobs=prepare(%template);</a:t>
            </a:r>
          </a:p>
          <a:p>
            <a:pPr lvl="2"/>
            <a:r>
              <a:rPr lang="en-US" altLang="ja-JP" dirty="0" smtClean="0">
                <a:solidFill>
                  <a:schemeClr val="bg2"/>
                </a:solidFill>
              </a:rPr>
              <a:t>%template is an object that contains job parameters as members</a:t>
            </a:r>
          </a:p>
          <a:p>
            <a:pPr lvl="2"/>
            <a:r>
              <a:rPr lang="en-US" altLang="ja-JP" dirty="0" smtClean="0">
                <a:solidFill>
                  <a:srgbClr val="7030A0"/>
                </a:solidFill>
              </a:rPr>
              <a:t>A sequence of jobs </a:t>
            </a:r>
            <a:r>
              <a:rPr lang="en-US" altLang="ja-JP" dirty="0" smtClean="0">
                <a:solidFill>
                  <a:schemeClr val="bg2"/>
                </a:solidFill>
              </a:rPr>
              <a:t>may be generated from a single template</a:t>
            </a:r>
            <a:endParaRPr lang="en-US" altLang="ja-JP" dirty="0">
              <a:solidFill>
                <a:schemeClr val="bg2"/>
              </a:solidFill>
            </a:endParaRPr>
          </a:p>
          <a:p>
            <a:pPr lvl="1"/>
            <a:r>
              <a:rPr lang="en-US" altLang="ja-JP" dirty="0"/>
              <a:t>Job </a:t>
            </a:r>
            <a:r>
              <a:rPr lang="en-US" altLang="ja-JP" dirty="0" smtClean="0"/>
              <a:t>submission: </a:t>
            </a:r>
            <a:r>
              <a:rPr lang="en-US" altLang="ja-JP" sz="2400" dirty="0">
                <a:solidFill>
                  <a:srgbClr val="FF0000"/>
                </a:solidFill>
              </a:rPr>
              <a:t>submit(@jobs);</a:t>
            </a:r>
          </a:p>
          <a:p>
            <a:pPr lvl="1"/>
            <a:r>
              <a:rPr lang="en-US" altLang="ja-JP" dirty="0" smtClean="0"/>
              <a:t>Waiting for the job finished: </a:t>
            </a:r>
            <a:r>
              <a:rPr lang="en-US" altLang="ja-JP" sz="2400" dirty="0">
                <a:solidFill>
                  <a:srgbClr val="FF0000"/>
                </a:solidFill>
              </a:rPr>
              <a:t>sync(@jobs);</a:t>
            </a:r>
          </a:p>
          <a:p>
            <a:pPr marL="457200" lvl="1" indent="0">
              <a:buNone/>
            </a:pPr>
            <a:endParaRPr lang="en-US" altLang="ja-JP" dirty="0" smtClean="0"/>
          </a:p>
          <a:p>
            <a:pPr lvl="1"/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WPSE2012@Kobe, Feb. 29th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0187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247&quot;&gt;&lt;object type=&quot;3&quot; unique_id=&quot;10248&quot;&gt;&lt;property id=&quot;20148&quot; value=&quot;5&quot;/&gt;&lt;property id=&quot;20300&quot; value=&quot;スライド 1 - &amp;quot;Xcrypt: Highly-productive&amp;#x0D;&amp;#x0A;Parallel Script Language&amp;quot;&quot;/&gt;&lt;property id=&quot;20307&quot; value=&quot;256&quot;/&gt;&lt;/object&gt;&lt;object type=&quot;3&quot; unique_id=&quot;10249&quot;&gt;&lt;property id=&quot;20148&quot; value=&quot;5&quot;/&gt;&lt;property id=&quot;20300&quot; value=&quot;スライド 2 - &amp;quot;Background&amp;#x0D;&amp;#x0A;Yet Another HPC Programming&amp;quot;&quot;/&gt;&lt;property id=&quot;20307&quot; value=&quot;260&quot;/&gt;&lt;/object&gt;&lt;object type=&quot;3&quot; unique_id=&quot;10250&quot;&gt;&lt;property id=&quot;20148&quot; value=&quot;5&quot;/&gt;&lt;property id=&quot;20300&quot; value=&quot;スライド 3 - &amp;quot;Yet Another HPC Programming&amp;#x0D;&amp;#x0A;Example of C&amp;amp;C Computing&amp;quot;&quot;/&gt;&lt;property id=&quot;20307&quot; value=&quot;270&quot;/&gt;&lt;/object&gt;&lt;object type=&quot;3&quot; unique_id=&quot;10251&quot;&gt;&lt;property id=&quot;20148&quot; value=&quot;5&quot;/&gt;&lt;property id=&quot;20300&quot; value=&quot;スライド 4 - &amp;quot;Yet Another HPC Programming&amp;#x0D;&amp;#x0A;C&amp;amp;C with Script Language&amp;quot;&quot;/&gt;&lt;property id=&quot;20307&quot; value=&quot;271&quot;/&gt;&lt;/object&gt;&lt;object type=&quot;3&quot; unique_id=&quot;10252&quot;&gt;&lt;property id=&quot;20148&quot; value=&quot;5&quot;/&gt;&lt;property id=&quot;20300&quot; value=&quot;スライド 5 - &amp;quot;Yet Another HPC Programming&amp;#x0D;&amp;#x0A;Goal=Automated PDCA Cycle&amp;quot;&quot;/&gt;&lt;property id=&quot;20307&quot; value=&quot;262&quot;/&gt;&lt;/object&gt;&lt;object type=&quot;3&quot; unique_id=&quot;10253&quot;&gt;&lt;property id=&quot;20148&quot; value=&quot;5&quot;/&gt;&lt;property id=&quot;20300&quot; value=&quot;スライド 6 - &amp;quot;Yet Another HPC Programming&amp;#x0D;&amp;#x0A;Goal=Automated PDCA Cycle&amp;quot;&quot;/&gt;&lt;property id=&quot;20307&quot; value=&quot;272&quot;/&gt;&lt;/object&gt;&lt;object type=&quot;3&quot; unique_id=&quot;10254&quot;&gt;&lt;property id=&quot;20148&quot; value=&quot;5&quot;/&gt;&lt;property id=&quot;20300&quot; value=&quot;スライド 7 - &amp;quot;HP&amp;amp;P Script Language&amp;#x0D;&amp;#x0A;Why Xcrypt is HP &amp;amp; P&amp;quot;&quot;/&gt;&lt;property id=&quot;20307&quot; value=&quot;273&quot;/&gt;&lt;/object&gt;&lt;object type=&quot;3&quot; unique_id=&quot;10255&quot;&gt;&lt;property id=&quot;20148&quot; value=&quot;5&quot;/&gt;&lt;property id=&quot;20300&quot; value=&quot;スライド 8 - &amp;quot;HP&amp;amp;P Script Language&amp;#x0D;&amp;#x0A;Design Goal&amp;quot;&quot;/&gt;&lt;property id=&quot;20307&quot; value=&quot;276&quot;/&gt;&lt;/object&gt;&lt;object type=&quot;3&quot; unique_id=&quot;10256&quot;&gt;&lt;property id=&quot;20148&quot; value=&quot;5&quot;/&gt;&lt;property id=&quot;20300&quot; value=&quot;スライド 9 - &amp;quot;HP&amp;amp;P Script Language&amp;#x0D;&amp;#x0A;Design Concept&amp;quot;&quot;/&gt;&lt;property id=&quot;20307&quot; value=&quot;277&quot;/&gt;&lt;/object&gt;&lt;object type=&quot;3&quot; unique_id=&quot;10257&quot;&gt;&lt;property id=&quot;20148&quot; value=&quot;5&quot;/&gt;&lt;property id=&quot;20300&quot; value=&quot;スライド 10 - &amp;quot;HP&amp;amp;P Script Language&amp;#x0D;&amp;#x0A;System Architecture&amp;quot;&quot;/&gt;&lt;property id=&quot;20307&quot; value=&quot;274&quot;/&gt;&lt;/object&gt;&lt;object type=&quot;3&quot; unique_id=&quot;10258&quot;&gt;&lt;property id=&quot;20148&quot; value=&quot;5&quot;/&gt;&lt;property id=&quot;20300&quot; value=&quot;スライド 11 - &amp;quot;HP&amp;amp;P Script Language&amp;#x0D;&amp;#x0A;How It Looks Like Now&amp;quot;&quot;/&gt;&lt;property id=&quot;20307&quot; value=&quot;275&quot;/&gt;&lt;/object&gt;&lt;object type=&quot;3&quot; unique_id=&quot;10260&quot;&gt;&lt;property id=&quot;20148&quot; value=&quot;5&quot;/&gt;&lt;property id=&quot;20300&quot; value=&quot;スライド 14 - &amp;quot;HP&amp;amp;P Script Language&amp;#x0D;&amp;#x0A;How Built Now&amp;quot;&quot;/&gt;&lt;property id=&quot;20307&quot; value=&quot;278&quot;/&gt;&lt;/object&gt;&lt;object type=&quot;3&quot; unique_id=&quot;10261&quot;&gt;&lt;property id=&quot;20148&quot; value=&quot;5&quot;/&gt;&lt;property id=&quot;20300&quot; value=&quot;スライド 15 - &amp;quot;HP&amp;amp;P Script Language&amp;#x0D;&amp;#x0A;Next Step: I/O Interface&amp;quot;&quot;/&gt;&lt;property id=&quot;20307&quot; value=&quot;279&quot;/&gt;&lt;/object&gt;&lt;object type=&quot;3&quot; unique_id=&quot;10262&quot;&gt;&lt;property id=&quot;20148&quot; value=&quot;5&quot;/&gt;&lt;property id=&quot;20300&quot; value=&quot;スライド 16 - &amp;quot;Concluding Remark&amp;#x0D;&amp;#x0A;Let's Discuss Issues on ...&amp;quot;&quot;/&gt;&lt;property id=&quot;20307&quot; value=&quot;280&quot;/&gt;&lt;/object&gt;&lt;object type=&quot;3&quot; unique_id=&quot;10518&quot;&gt;&lt;property id=&quot;20148&quot; value=&quot;5&quot;/&gt;&lt;property id=&quot;20300&quot; value=&quot;スライド 17&quot;/&gt;&lt;property id=&quot;20307&quot; value=&quot;282&quot;/&gt;&lt;/object&gt;&lt;object type=&quot;3&quot; unique_id=&quot;13796&quot;&gt;&lt;property id=&quot;20148&quot; value=&quot;5&quot;/&gt;&lt;property id=&quot;20300&quot; value=&quot;スライド 12 - &amp;quot;HP&amp;amp;P Script Language&amp;#x0D;&amp;#x0A;How It Can Look Like&amp;quot;&quot;/&gt;&lt;property id=&quot;20307&quot; value=&quot;283&quot;/&gt;&lt;/object&gt;&lt;object type=&quot;3&quot; unique_id=&quot;13854&quot;&gt;&lt;property id=&quot;20148&quot; value=&quot;5&quot;/&gt;&lt;property id=&quot;20300&quot; value=&quot;スライド 13 - &amp;quot;HP&amp;amp;P Script Language&amp;#x0D;&amp;#x0A;How It Can Look Like&amp;quot;&quot;/&gt;&lt;property id=&quot;20307&quot; value=&quot;284&quot;/&gt;&lt;/object&gt;&lt;/object&gt;&lt;object type=&quot;8&quot; unique_id=&quot;10279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AdvCompEng">
  <a:themeElements>
    <a:clrScheme name="AdvCompEng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AdvCompEng">
      <a:majorFont>
        <a:latin typeface="Comic Sans MS"/>
        <a:ea typeface="HGS創英角ﾎﾟｯﾌﾟ体"/>
        <a:cs typeface=""/>
      </a:majorFont>
      <a:minorFont>
        <a:latin typeface="Comic Sans MS"/>
        <a:ea typeface="HGS創英角ﾎﾟｯﾌﾟ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9050" cap="flat" cmpd="sng" algn="ctr">
          <a:solidFill>
            <a:schemeClr val="tx1"/>
          </a:solidFill>
          <a:prstDash val="solid"/>
          <a:miter lim="800000"/>
          <a:headEnd type="none" w="med" len="med"/>
          <a:tailEnd type="triangl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ea typeface="HGS創英角ﾎﾟｯﾌﾟ体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9050" cap="flat" cmpd="sng" algn="ctr">
          <a:solidFill>
            <a:schemeClr val="tx1"/>
          </a:solidFill>
          <a:prstDash val="solid"/>
          <a:miter lim="800000"/>
          <a:headEnd type="none" w="med" len="med"/>
          <a:tailEnd type="triangl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ea typeface="HGS創英角ﾎﾟｯﾌﾟ体" pitchFamily="50" charset="-128"/>
          </a:defRPr>
        </a:defPPr>
      </a:lstStyle>
    </a:lnDef>
  </a:objectDefaults>
  <a:extraClrSchemeLst>
    <a:extraClrScheme>
      <a:clrScheme name="AdvCompEng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vCompEng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vCompEng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CompEng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CompEng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CompEng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accms-logo</Template>
  <TotalTime>0</TotalTime>
  <Words>1983</Words>
  <Application>Microsoft Office PowerPoint</Application>
  <PresentationFormat>画面に合わせる (4:3)</PresentationFormat>
  <Paragraphs>515</Paragraphs>
  <Slides>40</Slides>
  <Notes>39</Notes>
  <HiddenSlides>5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40</vt:i4>
      </vt:variant>
    </vt:vector>
  </HeadingPairs>
  <TitlesOfParts>
    <vt:vector size="41" baseType="lpstr">
      <vt:lpstr>AdvCompEng</vt:lpstr>
      <vt:lpstr>Xcrypt: Highly-productive Parallel Script Language</vt:lpstr>
      <vt:lpstr>Background Yet Another HPC Programming</vt:lpstr>
      <vt:lpstr>Yet Another HPC Programming Example of C&amp;C Computing</vt:lpstr>
      <vt:lpstr>Yet Another HPC Programming C&amp;C with Script Language</vt:lpstr>
      <vt:lpstr>Yet Another HPC Programming Goal=Automated PDCA Cycle</vt:lpstr>
      <vt:lpstr>Why DSL?</vt:lpstr>
      <vt:lpstr>Yet Another HPC Programming Goal=Automated PDCA Cycle</vt:lpstr>
      <vt:lpstr>What is Xcrypt?</vt:lpstr>
      <vt:lpstr>Xcrypt Programming</vt:lpstr>
      <vt:lpstr> Xcrypt Script for a Parameter Sweep</vt:lpstr>
      <vt:lpstr>Xcrypt Script for Graph Search using an Extension Module</vt:lpstr>
      <vt:lpstr> Mechanism for extension modules</vt:lpstr>
      <vt:lpstr>Spawn-sync style notation</vt:lpstr>
      <vt:lpstr>Fault Resilience</vt:lpstr>
      <vt:lpstr> File generation/extraction</vt:lpstr>
      <vt:lpstr>Remote job submission</vt:lpstr>
      <vt:lpstr>Example (remote submission)</vt:lpstr>
      <vt:lpstr>GUI for Xcrypt</vt:lpstr>
      <vt:lpstr>Features of Xcrypt GUI</vt:lpstr>
      <vt:lpstr>Practical Applications</vt:lpstr>
      <vt:lpstr>App1: Performance Tuning</vt:lpstr>
      <vt:lpstr>App2: Probabilistic Search</vt:lpstr>
      <vt:lpstr>(Parallel) Monte Carlo Method</vt:lpstr>
      <vt:lpstr>Marcov Chain Monte Carlo Method (MCMC)</vt:lpstr>
      <vt:lpstr>Marcov Chain Monte Carlo Method (MCMC)</vt:lpstr>
      <vt:lpstr>Replica-Exchange Marcov Chain Monte Carlo Method (RE-MCMC)</vt:lpstr>
      <vt:lpstr>Search Result (8 temperatures in parallel)</vt:lpstr>
      <vt:lpstr>App3: Atomic Collision Simulation</vt:lpstr>
      <vt:lpstr>The “dependency” module</vt:lpstr>
      <vt:lpstr>Xcrypt in the future</vt:lpstr>
      <vt:lpstr>Xcrypt on the “K Computer”</vt:lpstr>
      <vt:lpstr>Multilingualization </vt:lpstr>
      <vt:lpstr>Selection of design</vt:lpstr>
      <vt:lpstr>Implementation Overview</vt:lpstr>
      <vt:lpstr>Implementation Overview</vt:lpstr>
      <vt:lpstr>Summary</vt:lpstr>
      <vt:lpstr>Applications</vt:lpstr>
      <vt:lpstr>HP&amp;P Script Language Design Concept</vt:lpstr>
      <vt:lpstr>HP&amp;P Script Language Design Goal</vt:lpstr>
      <vt:lpstr>HP&amp;P Script Language Why Xcrypt is HP &amp; 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2012-03-01T14:19:08Z</dcterms:created>
  <dcterms:modified xsi:type="dcterms:W3CDTF">2012-03-01T14:19:31Z</dcterms:modified>
</cp:coreProperties>
</file>